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318" r:id="rId4"/>
    <p:sldId id="319" r:id="rId5"/>
    <p:sldId id="285" r:id="rId6"/>
    <p:sldId id="286" r:id="rId7"/>
    <p:sldId id="288" r:id="rId8"/>
    <p:sldId id="320" r:id="rId9"/>
    <p:sldId id="287" r:id="rId10"/>
    <p:sldId id="266" r:id="rId11"/>
    <p:sldId id="268" r:id="rId12"/>
    <p:sldId id="283" r:id="rId13"/>
    <p:sldId id="262" r:id="rId14"/>
    <p:sldId id="263" r:id="rId15"/>
    <p:sldId id="308" r:id="rId16"/>
    <p:sldId id="293" r:id="rId17"/>
    <p:sldId id="295" r:id="rId18"/>
    <p:sldId id="297" r:id="rId19"/>
    <p:sldId id="296" r:id="rId20"/>
    <p:sldId id="309" r:id="rId21"/>
    <p:sldId id="310" r:id="rId22"/>
    <p:sldId id="311" r:id="rId23"/>
    <p:sldId id="298" r:id="rId24"/>
    <p:sldId id="312" r:id="rId25"/>
    <p:sldId id="304" r:id="rId26"/>
    <p:sldId id="315" r:id="rId27"/>
    <p:sldId id="316" r:id="rId28"/>
    <p:sldId id="305" r:id="rId29"/>
    <p:sldId id="306" r:id="rId30"/>
    <p:sldId id="314" r:id="rId31"/>
    <p:sldId id="321" r:id="rId32"/>
    <p:sldId id="278" r:id="rId33"/>
  </p:sldIdLst>
  <p:sldSz cx="9906000" cy="6858000" type="A4"/>
  <p:notesSz cx="7102475" cy="102314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5151D3"/>
    <a:srgbClr val="FF66CC"/>
    <a:srgbClr val="EAEAEA"/>
    <a:srgbClr val="0000FF"/>
    <a:srgbClr val="33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0" autoAdjust="0"/>
    <p:restoredTop sz="94660"/>
  </p:normalViewPr>
  <p:slideViewPr>
    <p:cSldViewPr>
      <p:cViewPr>
        <p:scale>
          <a:sx n="75" d="100"/>
          <a:sy n="75" d="100"/>
        </p:scale>
        <p:origin x="-2448" y="-990"/>
      </p:cViewPr>
      <p:guideLst>
        <p:guide orient="horz" pos="2160"/>
        <p:guide orient="horz" pos="3838"/>
        <p:guide orient="horz" pos="1003"/>
        <p:guide orient="horz" pos="3407"/>
        <p:guide pos="3734"/>
        <p:guide pos="5910"/>
        <p:guide pos="3900"/>
        <p:guide pos="4668"/>
        <p:guide pos="33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525" y="0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008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525" y="9722008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C26BFC8-0F7B-4063-851D-D423757FE8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39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525" y="0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2638" y="769938"/>
            <a:ext cx="5538787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3" y="4859417"/>
            <a:ext cx="5209329" cy="460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008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525" y="9722008"/>
            <a:ext cx="3077951" cy="50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F34ECFD8-6A04-4E08-87E1-ADEA8628A4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450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546072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762000"/>
            <a:ext cx="2228850" cy="5341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762000"/>
            <a:ext cx="6521450" cy="5341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390183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9154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773238"/>
            <a:ext cx="8915400" cy="2089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4014788"/>
            <a:ext cx="8915400" cy="20891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25736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0328063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773238"/>
            <a:ext cx="4375150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773238"/>
            <a:ext cx="4375150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9128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88795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86500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091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691547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645778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65905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 descr="Kreis Soest200 Typo 71KB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9" y="0"/>
            <a:ext cx="627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7"/>
          <p:cNvSpPr txBox="1">
            <a:spLocks noChangeArrowheads="1"/>
          </p:cNvSpPr>
          <p:nvPr userDrawn="1"/>
        </p:nvSpPr>
        <p:spPr bwMode="auto">
          <a:xfrm>
            <a:off x="9410401" y="6096001"/>
            <a:ext cx="364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de-DE" sz="1000" smtClean="0"/>
          </a:p>
        </p:txBody>
      </p:sp>
      <p:sp>
        <p:nvSpPr>
          <p:cNvPr id="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73238"/>
            <a:ext cx="891540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6200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pic>
        <p:nvPicPr>
          <p:cNvPr id="3" name="Grafik 3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41" y="6218238"/>
            <a:ext cx="196056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26" descr="Kreis Soest200 Typo 71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79" y="0"/>
            <a:ext cx="627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29"/>
          <p:cNvSpPr>
            <a:spLocks noChangeArrowheads="1"/>
          </p:cNvSpPr>
          <p:nvPr/>
        </p:nvSpPr>
        <p:spPr bwMode="auto">
          <a:xfrm>
            <a:off x="4044950" y="762000"/>
            <a:ext cx="1816100" cy="5334000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rgbClr val="FFFFFF"/>
              </a:gs>
              <a:gs pos="100000">
                <a:srgbClr val="969696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6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618265" y="1916832"/>
            <a:ext cx="8667750" cy="2514600"/>
          </a:xfrm>
          <a:noFill/>
        </p:spPr>
        <p:txBody>
          <a:bodyPr/>
          <a:lstStyle/>
          <a:p>
            <a:pPr eaLnBrk="1" hangingPunct="1"/>
            <a:r>
              <a:rPr lang="de-DE" sz="4000" dirty="0" smtClean="0"/>
              <a:t>Das „Integrierte Bauportal“ </a:t>
            </a:r>
            <a:br>
              <a:rPr lang="de-DE" sz="4000" dirty="0" smtClean="0"/>
            </a:br>
            <a:r>
              <a:rPr lang="de-DE" sz="4000" dirty="0" smtClean="0"/>
              <a:t>in der</a:t>
            </a:r>
            <a:br>
              <a:rPr lang="de-DE" sz="4000" dirty="0" smtClean="0"/>
            </a:br>
            <a:r>
              <a:rPr lang="de-DE" sz="4000" dirty="0" smtClean="0"/>
              <a:t>Kreisverwaltung Soest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950" y="6273316"/>
            <a:ext cx="1944000" cy="34567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Digitale Status Ampel (DSA)</a:t>
            </a:r>
          </a:p>
        </p:txBody>
      </p:sp>
      <p:sp>
        <p:nvSpPr>
          <p:cNvPr id="12309" name="Oval 5"/>
          <p:cNvSpPr>
            <a:spLocks noChangeArrowheads="1"/>
          </p:cNvSpPr>
          <p:nvPr/>
        </p:nvSpPr>
        <p:spPr bwMode="auto">
          <a:xfrm>
            <a:off x="577850" y="1803400"/>
            <a:ext cx="546894" cy="533400"/>
          </a:xfrm>
          <a:prstGeom prst="ellipse">
            <a:avLst/>
          </a:prstGeom>
          <a:gradFill rotWithShape="1">
            <a:gsLst>
              <a:gs pos="0">
                <a:srgbClr val="FF9F87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190096" y="1828800"/>
            <a:ext cx="5001154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 eaLnBrk="0" hangingPunct="0">
              <a:spcBef>
                <a:spcPct val="20000"/>
              </a:spcBef>
              <a:defRPr/>
            </a:pPr>
            <a:r>
              <a:rPr lang="de-DE" sz="1800" dirty="0">
                <a:solidFill>
                  <a:schemeClr val="bg1"/>
                </a:solidFill>
              </a:rPr>
              <a:t>Antrag eingegangen</a:t>
            </a:r>
          </a:p>
        </p:txBody>
      </p:sp>
      <p:sp>
        <p:nvSpPr>
          <p:cNvPr id="12307" name="Oval 8"/>
          <p:cNvSpPr>
            <a:spLocks noChangeArrowheads="1"/>
          </p:cNvSpPr>
          <p:nvPr/>
        </p:nvSpPr>
        <p:spPr bwMode="auto">
          <a:xfrm>
            <a:off x="577850" y="2565400"/>
            <a:ext cx="546894" cy="533400"/>
          </a:xfrm>
          <a:prstGeom prst="ellipse">
            <a:avLst/>
          </a:prstGeom>
          <a:gradFill rotWithShape="1">
            <a:gsLst>
              <a:gs pos="0">
                <a:srgbClr val="FF9F87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190096" y="2565400"/>
            <a:ext cx="5001154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 eaLnBrk="0" hangingPunct="0">
              <a:spcBef>
                <a:spcPct val="20000"/>
              </a:spcBef>
            </a:pPr>
            <a:r>
              <a:rPr lang="de-DE" sz="1800">
                <a:solidFill>
                  <a:schemeClr val="bg1"/>
                </a:solidFill>
              </a:rPr>
              <a:t>Antrag eingegangen, </a:t>
            </a:r>
            <a:br>
              <a:rPr lang="de-DE" sz="1800">
                <a:solidFill>
                  <a:schemeClr val="bg1"/>
                </a:solidFill>
              </a:rPr>
            </a:br>
            <a:r>
              <a:rPr lang="de-DE" sz="1800">
                <a:solidFill>
                  <a:schemeClr val="bg1"/>
                </a:solidFill>
              </a:rPr>
              <a:t>nicht vollständig</a:t>
            </a:r>
          </a:p>
        </p:txBody>
      </p:sp>
      <p:sp>
        <p:nvSpPr>
          <p:cNvPr id="12305" name="Oval 11"/>
          <p:cNvSpPr>
            <a:spLocks noChangeArrowheads="1"/>
          </p:cNvSpPr>
          <p:nvPr/>
        </p:nvSpPr>
        <p:spPr bwMode="auto">
          <a:xfrm>
            <a:off x="577850" y="3327400"/>
            <a:ext cx="546894" cy="533400"/>
          </a:xfrm>
          <a:prstGeom prst="ellipse">
            <a:avLst/>
          </a:prstGeom>
          <a:gradFill rotWithShape="1">
            <a:gsLst>
              <a:gs pos="0">
                <a:srgbClr val="FF9F87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190096" y="3302000"/>
            <a:ext cx="5001154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 eaLnBrk="0" hangingPunct="0">
              <a:spcBef>
                <a:spcPct val="20000"/>
              </a:spcBef>
            </a:pPr>
            <a:r>
              <a:rPr lang="de-DE" sz="1800">
                <a:solidFill>
                  <a:schemeClr val="bg1"/>
                </a:solidFill>
              </a:rPr>
              <a:t>Antrag bearbeitungsfähig, </a:t>
            </a:r>
            <a:br>
              <a:rPr lang="de-DE" sz="1800">
                <a:solidFill>
                  <a:schemeClr val="bg1"/>
                </a:solidFill>
              </a:rPr>
            </a:br>
            <a:r>
              <a:rPr lang="de-DE" sz="1800">
                <a:solidFill>
                  <a:schemeClr val="bg1"/>
                </a:solidFill>
              </a:rPr>
              <a:t>nicht vollständig</a:t>
            </a:r>
          </a:p>
        </p:txBody>
      </p:sp>
      <p:sp>
        <p:nvSpPr>
          <p:cNvPr id="12303" name="Oval 14"/>
          <p:cNvSpPr>
            <a:spLocks noChangeArrowheads="1"/>
          </p:cNvSpPr>
          <p:nvPr/>
        </p:nvSpPr>
        <p:spPr bwMode="auto">
          <a:xfrm>
            <a:off x="577850" y="4013200"/>
            <a:ext cx="546894" cy="533400"/>
          </a:xfrm>
          <a:prstGeom prst="ellipse">
            <a:avLst/>
          </a:prstGeom>
          <a:gradFill rotWithShape="1">
            <a:gsLst>
              <a:gs pos="0">
                <a:srgbClr val="FFFFB4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190096" y="4038600"/>
            <a:ext cx="5001154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 eaLnBrk="0" hangingPunct="0">
              <a:spcBef>
                <a:spcPct val="20000"/>
              </a:spcBef>
            </a:pPr>
            <a:r>
              <a:rPr lang="de-DE" sz="1800" dirty="0">
                <a:solidFill>
                  <a:schemeClr val="bg1"/>
                </a:solidFill>
              </a:rPr>
              <a:t>Antrag bearbeitungsfähig</a:t>
            </a:r>
          </a:p>
          <a:p>
            <a:pPr defTabSz="762000" eaLnBrk="0" hangingPunct="0">
              <a:spcBef>
                <a:spcPct val="20000"/>
              </a:spcBef>
            </a:pPr>
            <a:r>
              <a:rPr lang="de-DE" sz="1200" dirty="0">
                <a:solidFill>
                  <a:schemeClr val="bg1"/>
                </a:solidFill>
              </a:rPr>
              <a:t>Beteiligungsverfahren wird durchgeführt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190096" y="4775200"/>
            <a:ext cx="5001154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 eaLnBrk="0" hangingPunct="0">
              <a:spcBef>
                <a:spcPct val="20000"/>
              </a:spcBef>
            </a:pPr>
            <a:r>
              <a:rPr lang="de-DE" sz="1800">
                <a:solidFill>
                  <a:schemeClr val="bg1"/>
                </a:solidFill>
              </a:rPr>
              <a:t>Antrag entscheidungsfähig</a:t>
            </a:r>
          </a:p>
        </p:txBody>
      </p:sp>
      <p:sp>
        <p:nvSpPr>
          <p:cNvPr id="12302" name="Oval 18"/>
          <p:cNvSpPr>
            <a:spLocks noChangeArrowheads="1"/>
          </p:cNvSpPr>
          <p:nvPr/>
        </p:nvSpPr>
        <p:spPr bwMode="auto">
          <a:xfrm>
            <a:off x="577850" y="4775200"/>
            <a:ext cx="546894" cy="533400"/>
          </a:xfrm>
          <a:prstGeom prst="ellipse">
            <a:avLst/>
          </a:prstGeom>
          <a:gradFill rotWithShape="1">
            <a:gsLst>
              <a:gs pos="0">
                <a:srgbClr val="B8E49F"/>
              </a:gs>
              <a:gs pos="100000">
                <a:srgbClr val="69C53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190096" y="5486400"/>
            <a:ext cx="5001154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 eaLnBrk="0" hangingPunct="0">
              <a:spcBef>
                <a:spcPct val="20000"/>
              </a:spcBef>
            </a:pPr>
            <a:r>
              <a:rPr lang="de-DE" sz="1800">
                <a:solidFill>
                  <a:schemeClr val="bg1"/>
                </a:solidFill>
              </a:rPr>
              <a:t>Antrag entschieden</a:t>
            </a:r>
          </a:p>
        </p:txBody>
      </p:sp>
      <p:sp>
        <p:nvSpPr>
          <p:cNvPr id="12300" name="Oval 21"/>
          <p:cNvSpPr>
            <a:spLocks noChangeArrowheads="1"/>
          </p:cNvSpPr>
          <p:nvPr/>
        </p:nvSpPr>
        <p:spPr bwMode="auto">
          <a:xfrm>
            <a:off x="577850" y="5486400"/>
            <a:ext cx="546894" cy="533400"/>
          </a:xfrm>
          <a:prstGeom prst="ellipse">
            <a:avLst/>
          </a:prstGeom>
          <a:gradFill rotWithShape="1">
            <a:gsLst>
              <a:gs pos="0">
                <a:srgbClr val="B8E49F"/>
              </a:gs>
              <a:gs pos="100000">
                <a:srgbClr val="69C53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356350" y="1803400"/>
            <a:ext cx="2971800" cy="4216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64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241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defRPr/>
            </a:pPr>
            <a:r>
              <a:rPr lang="de-DE" sz="1800" dirty="0" smtClean="0">
                <a:solidFill>
                  <a:schemeClr val="bg1"/>
                </a:solidFill>
                <a:latin typeface="Arial" charset="0"/>
              </a:rPr>
              <a:t>Die „Digitale Status Ampel“ zeigt den Bearbeitungsstand  des Antrages an.</a:t>
            </a:r>
          </a:p>
          <a:p>
            <a:pPr eaLnBrk="0" hangingPunct="0">
              <a:spcBef>
                <a:spcPct val="20000"/>
              </a:spcBef>
              <a:defRPr/>
            </a:pPr>
            <a:endParaRPr lang="de-DE" sz="1800" dirty="0" smtClean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e-DE" sz="1800" dirty="0" smtClean="0">
                <a:solidFill>
                  <a:schemeClr val="bg1"/>
                </a:solidFill>
                <a:latin typeface="Arial" charset="0"/>
              </a:rPr>
              <a:t>Sie erhalten auf Wunsch Informationen über jede Status-änderung durch eine E-Mail.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Status Information durch E-Mail</a:t>
            </a:r>
            <a:br>
              <a:rPr lang="de-DE" sz="2800" smtClean="0"/>
            </a:br>
            <a:r>
              <a:rPr lang="de-DE" sz="2800" smtClean="0"/>
              <a:t> </a:t>
            </a:r>
            <a:r>
              <a:rPr lang="de-DE" sz="2400" smtClean="0"/>
              <a:t>Automatisiertes Status Informationssystem (ABSI)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12682" y="3028951"/>
            <a:ext cx="29722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b="1"/>
              <a:t>Übertragung </a:t>
            </a:r>
            <a:br>
              <a:rPr lang="de-DE" b="1"/>
            </a:br>
            <a:r>
              <a:rPr lang="de-DE" b="1"/>
              <a:t>Bearbeitungsstand</a:t>
            </a:r>
          </a:p>
          <a:p>
            <a:pPr algn="ctr"/>
            <a:r>
              <a:rPr lang="de-DE" b="1"/>
              <a:t>durch</a:t>
            </a:r>
          </a:p>
          <a:p>
            <a:pPr algn="ctr"/>
            <a:r>
              <a:rPr lang="de-DE" b="1"/>
              <a:t>E-Mail</a:t>
            </a:r>
          </a:p>
        </p:txBody>
      </p:sp>
      <p:sp>
        <p:nvSpPr>
          <p:cNvPr id="13327" name="Rectangle 17"/>
          <p:cNvSpPr>
            <a:spLocks noChangeAspect="1" noChangeArrowheads="1"/>
          </p:cNvSpPr>
          <p:nvPr/>
        </p:nvSpPr>
        <p:spPr bwMode="auto">
          <a:xfrm>
            <a:off x="576132" y="1760458"/>
            <a:ext cx="1907248" cy="4124406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pPr algn="ctr" defTabSz="727075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de-DE" sz="1700" b="1"/>
          </a:p>
        </p:txBody>
      </p:sp>
      <p:sp>
        <p:nvSpPr>
          <p:cNvPr id="13328" name="Text Box 18"/>
          <p:cNvSpPr txBox="1">
            <a:spLocks noChangeAspect="1" noChangeArrowheads="1"/>
          </p:cNvSpPr>
          <p:nvPr/>
        </p:nvSpPr>
        <p:spPr bwMode="auto">
          <a:xfrm>
            <a:off x="675740" y="1758951"/>
            <a:ext cx="1701500" cy="5954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791" tIns="48227" rIns="94791" bIns="48227">
            <a:spAutoFit/>
          </a:bodyPr>
          <a:lstStyle>
            <a:lvl1pPr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de-DE" sz="2700" b="1" dirty="0"/>
              <a:t>DSA</a:t>
            </a:r>
          </a:p>
        </p:txBody>
      </p:sp>
      <p:sp>
        <p:nvSpPr>
          <p:cNvPr id="13329" name="Text Box 19"/>
          <p:cNvSpPr txBox="1">
            <a:spLocks noChangeAspect="1" noChangeArrowheads="1"/>
          </p:cNvSpPr>
          <p:nvPr/>
        </p:nvSpPr>
        <p:spPr bwMode="auto">
          <a:xfrm>
            <a:off x="713297" y="2426755"/>
            <a:ext cx="1632918" cy="15662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800" b="1">
                <a:solidFill>
                  <a:schemeClr val="bg1"/>
                </a:solidFill>
              </a:rPr>
              <a:t>Digitale</a:t>
            </a:r>
          </a:p>
          <a:p>
            <a:pPr algn="ctr">
              <a:spcBef>
                <a:spcPct val="20000"/>
              </a:spcBef>
            </a:pPr>
            <a:r>
              <a:rPr lang="de-DE" sz="2800" b="1">
                <a:solidFill>
                  <a:schemeClr val="bg1"/>
                </a:solidFill>
              </a:rPr>
              <a:t>Status</a:t>
            </a:r>
          </a:p>
          <a:p>
            <a:pPr algn="ctr">
              <a:spcBef>
                <a:spcPct val="20000"/>
              </a:spcBef>
            </a:pPr>
            <a:r>
              <a:rPr lang="de-DE" sz="2800" b="1">
                <a:solidFill>
                  <a:schemeClr val="bg1"/>
                </a:solidFill>
              </a:rPr>
              <a:t>Ampel</a:t>
            </a:r>
          </a:p>
        </p:txBody>
      </p:sp>
      <p:grpSp>
        <p:nvGrpSpPr>
          <p:cNvPr id="13323" name="Group 20"/>
          <p:cNvGrpSpPr>
            <a:grpSpLocks noChangeAspect="1"/>
          </p:cNvGrpSpPr>
          <p:nvPr/>
        </p:nvGrpSpPr>
        <p:grpSpPr bwMode="auto">
          <a:xfrm>
            <a:off x="1281552" y="4048780"/>
            <a:ext cx="470280" cy="1736592"/>
            <a:chOff x="4704" y="2640"/>
            <a:chExt cx="336" cy="129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324" name="Oval 21"/>
            <p:cNvSpPr>
              <a:spLocks noChangeAspect="1" noChangeArrowheads="1"/>
            </p:cNvSpPr>
            <p:nvPr/>
          </p:nvSpPr>
          <p:spPr bwMode="auto">
            <a:xfrm>
              <a:off x="4704" y="2640"/>
              <a:ext cx="336" cy="33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de-DE"/>
            </a:p>
          </p:txBody>
        </p:sp>
        <p:sp>
          <p:nvSpPr>
            <p:cNvPr id="13325" name="Oval 22"/>
            <p:cNvSpPr>
              <a:spLocks noChangeAspect="1" noChangeArrowheads="1"/>
            </p:cNvSpPr>
            <p:nvPr/>
          </p:nvSpPr>
          <p:spPr bwMode="auto">
            <a:xfrm>
              <a:off x="4704" y="3120"/>
              <a:ext cx="336" cy="33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de-DE"/>
            </a:p>
          </p:txBody>
        </p:sp>
        <p:sp>
          <p:nvSpPr>
            <p:cNvPr id="13326" name="Oval 23"/>
            <p:cNvSpPr>
              <a:spLocks noChangeAspect="1" noChangeArrowheads="1"/>
            </p:cNvSpPr>
            <p:nvPr/>
          </p:nvSpPr>
          <p:spPr bwMode="auto">
            <a:xfrm>
              <a:off x="4704" y="3600"/>
              <a:ext cx="336" cy="336"/>
            </a:xfrm>
            <a:prstGeom prst="ellipse">
              <a:avLst/>
            </a:prstGeom>
            <a:solidFill>
              <a:srgbClr val="55DB55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endParaRPr lang="de-DE"/>
            </a:p>
          </p:txBody>
        </p:sp>
      </p:grpSp>
      <p:cxnSp>
        <p:nvCxnSpPr>
          <p:cNvPr id="13317" name="AutoShape 26"/>
          <p:cNvCxnSpPr>
            <a:cxnSpLocks noChangeShapeType="1"/>
            <a:stCxn id="13327" idx="3"/>
            <a:endCxn id="13319" idx="1"/>
          </p:cNvCxnSpPr>
          <p:nvPr/>
        </p:nvCxnSpPr>
        <p:spPr bwMode="auto">
          <a:xfrm>
            <a:off x="2483380" y="3822701"/>
            <a:ext cx="4916885" cy="15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9" name="Rectangle 10"/>
          <p:cNvSpPr>
            <a:spLocks noChangeAspect="1" noChangeArrowheads="1"/>
          </p:cNvSpPr>
          <p:nvPr/>
        </p:nvSpPr>
        <p:spPr bwMode="auto">
          <a:xfrm>
            <a:off x="7400265" y="2916239"/>
            <a:ext cx="1907248" cy="184467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pPr algn="ctr" defTabSz="727075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de-DE" sz="1700" b="1"/>
          </a:p>
        </p:txBody>
      </p:sp>
      <p:sp>
        <p:nvSpPr>
          <p:cNvPr id="13320" name="Text Box 11"/>
          <p:cNvSpPr txBox="1">
            <a:spLocks noChangeAspect="1" noChangeArrowheads="1"/>
          </p:cNvSpPr>
          <p:nvPr/>
        </p:nvSpPr>
        <p:spPr bwMode="auto">
          <a:xfrm>
            <a:off x="7537848" y="3517902"/>
            <a:ext cx="1632081" cy="9667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 anchorCtr="1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800" b="1" dirty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13321" name="Text Box 27"/>
          <p:cNvSpPr txBox="1">
            <a:spLocks noChangeArrowheads="1"/>
          </p:cNvSpPr>
          <p:nvPr/>
        </p:nvSpPr>
        <p:spPr bwMode="auto">
          <a:xfrm>
            <a:off x="7632437" y="2987677"/>
            <a:ext cx="1442904" cy="5032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700" b="1" dirty="0"/>
              <a:t>ABSI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Module „Integriertes Bauportal“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73238"/>
            <a:ext cx="8915400" cy="4068030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Das „Integrierte Bauportal“ gliedert sich in vier Module:</a:t>
            </a:r>
          </a:p>
          <a:p>
            <a:pPr algn="just"/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Modul 1: Digitale Antragstellung</a:t>
            </a:r>
          </a:p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Modul 2: Digitale Annahme</a:t>
            </a:r>
          </a:p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Modul 3: Digitale Bearbeitung</a:t>
            </a:r>
          </a:p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Modul 4: Digitale 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Genehmigung</a:t>
            </a:r>
          </a:p>
          <a:p>
            <a:pPr marL="0" indent="0" algn="just">
              <a:buNone/>
            </a:pPr>
            <a:endParaRPr lang="de-DE" sz="1800" b="0" kern="12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algn="just">
              <a:buNone/>
            </a:pP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beiden folgenden Abbildungen stellen die Module und die Struktur des „Integriertes Bauportal“ dar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Module „Integriertes Bauportal“</a:t>
            </a:r>
          </a:p>
        </p:txBody>
      </p:sp>
      <p:sp>
        <p:nvSpPr>
          <p:cNvPr id="16403" name="Rectangle 4"/>
          <p:cNvSpPr>
            <a:spLocks noChangeAspect="1" noChangeArrowheads="1"/>
          </p:cNvSpPr>
          <p:nvPr/>
        </p:nvSpPr>
        <p:spPr bwMode="auto">
          <a:xfrm>
            <a:off x="536575" y="1895476"/>
            <a:ext cx="1907250" cy="41243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pPr algn="ctr" defTabSz="727075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de-DE" sz="1700" b="1"/>
          </a:p>
        </p:txBody>
      </p:sp>
      <p:sp>
        <p:nvSpPr>
          <p:cNvPr id="16404" name="Text Box 5"/>
          <p:cNvSpPr txBox="1">
            <a:spLocks noChangeAspect="1" noChangeArrowheads="1"/>
          </p:cNvSpPr>
          <p:nvPr/>
        </p:nvSpPr>
        <p:spPr bwMode="auto">
          <a:xfrm>
            <a:off x="638043" y="1895476"/>
            <a:ext cx="1700875" cy="5953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791" tIns="48227" rIns="94791" bIns="48227">
            <a:spAutoFit/>
          </a:bodyPr>
          <a:lstStyle>
            <a:lvl1pPr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de-DE" sz="2700" b="1" dirty="0"/>
              <a:t>Modul 1</a:t>
            </a:r>
          </a:p>
        </p:txBody>
      </p:sp>
      <p:sp>
        <p:nvSpPr>
          <p:cNvPr id="16405" name="Text Box 6"/>
          <p:cNvSpPr txBox="1">
            <a:spLocks noChangeAspect="1" noChangeArrowheads="1"/>
          </p:cNvSpPr>
          <p:nvPr/>
        </p:nvSpPr>
        <p:spPr bwMode="auto">
          <a:xfrm>
            <a:off x="674158" y="2562226"/>
            <a:ext cx="1632083" cy="156527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 anchorCtr="1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500" dirty="0">
                <a:solidFill>
                  <a:schemeClr val="bg1"/>
                </a:solidFill>
              </a:rPr>
              <a:t>Digitale</a:t>
            </a:r>
          </a:p>
          <a:p>
            <a:pPr algn="ctr">
              <a:spcBef>
                <a:spcPct val="20000"/>
              </a:spcBef>
            </a:pPr>
            <a:r>
              <a:rPr lang="de-DE" sz="2500" dirty="0">
                <a:solidFill>
                  <a:schemeClr val="bg1"/>
                </a:solidFill>
              </a:rPr>
              <a:t>Antrag-</a:t>
            </a:r>
          </a:p>
          <a:p>
            <a:pPr algn="ctr">
              <a:spcBef>
                <a:spcPct val="20000"/>
              </a:spcBef>
            </a:pPr>
            <a:r>
              <a:rPr lang="de-DE" sz="2500" dirty="0" err="1">
                <a:solidFill>
                  <a:schemeClr val="bg1"/>
                </a:solidFill>
              </a:rPr>
              <a:t>stellung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6406" name="Text Box 7"/>
          <p:cNvSpPr txBox="1">
            <a:spLocks noChangeAspect="1" noChangeArrowheads="1"/>
          </p:cNvSpPr>
          <p:nvPr/>
        </p:nvSpPr>
        <p:spPr bwMode="auto">
          <a:xfrm>
            <a:off x="713714" y="4229101"/>
            <a:ext cx="1552973" cy="1587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800" dirty="0"/>
              <a:t>Internet-Server</a:t>
            </a:r>
          </a:p>
          <a:p>
            <a:pPr algn="ctr"/>
            <a:r>
              <a:rPr lang="de-DE" sz="1800" dirty="0"/>
              <a:t>Entgegen-</a:t>
            </a:r>
          </a:p>
          <a:p>
            <a:pPr algn="ctr"/>
            <a:r>
              <a:rPr lang="de-DE" sz="1800" dirty="0" err="1"/>
              <a:t>nahme</a:t>
            </a:r>
            <a:endParaRPr lang="de-DE" sz="1800" dirty="0"/>
          </a:p>
          <a:p>
            <a:pPr algn="ctr"/>
            <a:r>
              <a:rPr lang="de-DE" sz="1800" dirty="0"/>
              <a:t>der Anträge</a:t>
            </a:r>
          </a:p>
        </p:txBody>
      </p:sp>
      <p:sp>
        <p:nvSpPr>
          <p:cNvPr id="16399" name="Rectangle 9"/>
          <p:cNvSpPr>
            <a:spLocks noChangeAspect="1" noChangeArrowheads="1"/>
          </p:cNvSpPr>
          <p:nvPr/>
        </p:nvSpPr>
        <p:spPr bwMode="auto">
          <a:xfrm>
            <a:off x="2803261" y="1895476"/>
            <a:ext cx="1908969" cy="41243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pPr algn="ctr" defTabSz="727075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de-DE" sz="1700" b="1"/>
          </a:p>
        </p:txBody>
      </p:sp>
      <p:sp>
        <p:nvSpPr>
          <p:cNvPr id="16400" name="Text Box 10"/>
          <p:cNvSpPr txBox="1">
            <a:spLocks noChangeAspect="1" noChangeArrowheads="1"/>
          </p:cNvSpPr>
          <p:nvPr/>
        </p:nvSpPr>
        <p:spPr bwMode="auto">
          <a:xfrm>
            <a:off x="2751667" y="1895476"/>
            <a:ext cx="2012156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91" tIns="48227" rIns="94791" bIns="48227"/>
          <a:lstStyle>
            <a:lvl1pPr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de-DE" sz="2700" b="1" dirty="0"/>
              <a:t>Modul 2</a:t>
            </a:r>
          </a:p>
        </p:txBody>
      </p:sp>
      <p:sp>
        <p:nvSpPr>
          <p:cNvPr id="16401" name="Text Box 11"/>
          <p:cNvSpPr txBox="1">
            <a:spLocks noChangeAspect="1" noChangeArrowheads="1"/>
          </p:cNvSpPr>
          <p:nvPr/>
        </p:nvSpPr>
        <p:spPr bwMode="auto">
          <a:xfrm>
            <a:off x="2940844" y="2562226"/>
            <a:ext cx="1633802" cy="15652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500" dirty="0">
                <a:solidFill>
                  <a:schemeClr val="bg1"/>
                </a:solidFill>
              </a:rPr>
              <a:t>Digitale</a:t>
            </a:r>
          </a:p>
          <a:p>
            <a:pPr algn="ctr">
              <a:spcBef>
                <a:spcPct val="20000"/>
              </a:spcBef>
            </a:pPr>
            <a:r>
              <a:rPr lang="de-DE" sz="2500" dirty="0">
                <a:solidFill>
                  <a:schemeClr val="bg1"/>
                </a:solidFill>
              </a:rPr>
              <a:t>An-</a:t>
            </a:r>
            <a:r>
              <a:rPr lang="de-DE" sz="2500" dirty="0" err="1">
                <a:solidFill>
                  <a:schemeClr val="bg1"/>
                </a:solidFill>
              </a:rPr>
              <a:t>nahme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6402" name="Text Box 12"/>
          <p:cNvSpPr txBox="1">
            <a:spLocks noChangeAspect="1" noChangeArrowheads="1"/>
          </p:cNvSpPr>
          <p:nvPr/>
        </p:nvSpPr>
        <p:spPr bwMode="auto">
          <a:xfrm>
            <a:off x="2756826" y="4229101"/>
            <a:ext cx="2001837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1800" dirty="0"/>
              <a:t>Integration digitaler Dokumente in Bau-</a:t>
            </a:r>
            <a:br>
              <a:rPr lang="de-DE" sz="1800" dirty="0"/>
            </a:br>
            <a:r>
              <a:rPr lang="de-DE" sz="1800" dirty="0"/>
              <a:t>genehmigungs-verfahren</a:t>
            </a:r>
          </a:p>
        </p:txBody>
      </p:sp>
      <p:sp>
        <p:nvSpPr>
          <p:cNvPr id="16395" name="Rectangle 14"/>
          <p:cNvSpPr>
            <a:spLocks noChangeAspect="1" noChangeArrowheads="1"/>
          </p:cNvSpPr>
          <p:nvPr/>
        </p:nvSpPr>
        <p:spPr bwMode="auto">
          <a:xfrm>
            <a:off x="5099184" y="1895476"/>
            <a:ext cx="1907248" cy="41243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pPr algn="ctr" defTabSz="727075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de-DE" sz="1700" b="1"/>
          </a:p>
        </p:txBody>
      </p:sp>
      <p:sp>
        <p:nvSpPr>
          <p:cNvPr id="16396" name="Text Box 15"/>
          <p:cNvSpPr txBox="1">
            <a:spLocks noChangeAspect="1" noChangeArrowheads="1"/>
          </p:cNvSpPr>
          <p:nvPr/>
        </p:nvSpPr>
        <p:spPr bwMode="auto">
          <a:xfrm>
            <a:off x="5185174" y="1895476"/>
            <a:ext cx="1735269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91" tIns="48227" rIns="94791" bIns="48227">
            <a:spAutoFit/>
          </a:bodyPr>
          <a:lstStyle>
            <a:lvl1pPr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de-DE" sz="2700" b="1"/>
              <a:t>Modul 3</a:t>
            </a:r>
          </a:p>
        </p:txBody>
      </p:sp>
      <p:sp>
        <p:nvSpPr>
          <p:cNvPr id="16397" name="Text Box 16"/>
          <p:cNvSpPr txBox="1">
            <a:spLocks noChangeAspect="1" noChangeArrowheads="1"/>
          </p:cNvSpPr>
          <p:nvPr/>
        </p:nvSpPr>
        <p:spPr bwMode="auto">
          <a:xfrm>
            <a:off x="5236767" y="2562226"/>
            <a:ext cx="1632081" cy="15652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 anchorCtr="1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500" dirty="0">
                <a:solidFill>
                  <a:schemeClr val="bg1"/>
                </a:solidFill>
              </a:rPr>
              <a:t>Digitale</a:t>
            </a:r>
          </a:p>
          <a:p>
            <a:pPr algn="ctr">
              <a:spcBef>
                <a:spcPct val="20000"/>
              </a:spcBef>
            </a:pPr>
            <a:r>
              <a:rPr lang="de-DE" sz="2500" dirty="0" err="1">
                <a:solidFill>
                  <a:schemeClr val="bg1"/>
                </a:solidFill>
              </a:rPr>
              <a:t>Bear</a:t>
            </a:r>
            <a:r>
              <a:rPr lang="de-DE" sz="2500" dirty="0">
                <a:solidFill>
                  <a:schemeClr val="bg1"/>
                </a:solidFill>
              </a:rPr>
              <a:t>-</a:t>
            </a:r>
          </a:p>
          <a:p>
            <a:pPr algn="ctr">
              <a:spcBef>
                <a:spcPct val="20000"/>
              </a:spcBef>
            </a:pPr>
            <a:r>
              <a:rPr lang="de-DE" sz="2500" dirty="0" err="1">
                <a:solidFill>
                  <a:schemeClr val="bg1"/>
                </a:solidFill>
              </a:rPr>
              <a:t>beitung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6398" name="Text Box 17"/>
          <p:cNvSpPr txBox="1">
            <a:spLocks noChangeAspect="1" noChangeArrowheads="1"/>
          </p:cNvSpPr>
          <p:nvPr/>
        </p:nvSpPr>
        <p:spPr bwMode="auto">
          <a:xfrm>
            <a:off x="5161096" y="4229101"/>
            <a:ext cx="178170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1800"/>
              <a:t>Multiformat-</a:t>
            </a:r>
            <a:br>
              <a:rPr lang="de-DE" sz="1800"/>
            </a:br>
            <a:r>
              <a:rPr lang="de-DE" sz="1800"/>
              <a:t>Viewer</a:t>
            </a:r>
            <a:br>
              <a:rPr lang="de-DE" sz="1800"/>
            </a:br>
            <a:r>
              <a:rPr lang="de-DE" sz="1800"/>
              <a:t>mit</a:t>
            </a:r>
            <a:br>
              <a:rPr lang="de-DE" sz="1800"/>
            </a:br>
            <a:r>
              <a:rPr lang="de-DE" sz="1800"/>
              <a:t>Kommentar-</a:t>
            </a:r>
            <a:br>
              <a:rPr lang="de-DE" sz="1800"/>
            </a:br>
            <a:r>
              <a:rPr lang="de-DE" sz="1800"/>
              <a:t>funktion</a:t>
            </a:r>
          </a:p>
        </p:txBody>
      </p:sp>
      <p:sp>
        <p:nvSpPr>
          <p:cNvPr id="16391" name="Rectangle 19"/>
          <p:cNvSpPr>
            <a:spLocks noChangeAspect="1" noChangeArrowheads="1"/>
          </p:cNvSpPr>
          <p:nvPr/>
        </p:nvSpPr>
        <p:spPr bwMode="auto">
          <a:xfrm>
            <a:off x="7401983" y="1895476"/>
            <a:ext cx="1907250" cy="4124325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pPr algn="ctr" defTabSz="727075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endParaRPr lang="de-DE" sz="1700" b="1"/>
          </a:p>
        </p:txBody>
      </p:sp>
      <p:sp>
        <p:nvSpPr>
          <p:cNvPr id="16392" name="Text Box 20"/>
          <p:cNvSpPr txBox="1">
            <a:spLocks noChangeAspect="1" noChangeArrowheads="1"/>
          </p:cNvSpPr>
          <p:nvPr/>
        </p:nvSpPr>
        <p:spPr bwMode="auto">
          <a:xfrm>
            <a:off x="7401983" y="1895476"/>
            <a:ext cx="1907250" cy="59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91" tIns="48227" rIns="94791" bIns="48227">
            <a:spAutoFit/>
          </a:bodyPr>
          <a:lstStyle>
            <a:lvl1pPr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2707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de-DE" sz="2700" b="1"/>
              <a:t>Modul 4</a:t>
            </a:r>
          </a:p>
        </p:txBody>
      </p:sp>
      <p:sp>
        <p:nvSpPr>
          <p:cNvPr id="16393" name="Text Box 21"/>
          <p:cNvSpPr txBox="1">
            <a:spLocks noChangeAspect="1" noChangeArrowheads="1"/>
          </p:cNvSpPr>
          <p:nvPr/>
        </p:nvSpPr>
        <p:spPr bwMode="auto">
          <a:xfrm>
            <a:off x="7539148" y="2561759"/>
            <a:ext cx="1632920" cy="156621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 anchorCtr="1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2500" dirty="0">
                <a:solidFill>
                  <a:schemeClr val="bg1"/>
                </a:solidFill>
              </a:rPr>
              <a:t>Digitale</a:t>
            </a:r>
          </a:p>
          <a:p>
            <a:pPr algn="ctr">
              <a:spcBef>
                <a:spcPct val="20000"/>
              </a:spcBef>
            </a:pPr>
            <a:r>
              <a:rPr lang="de-DE" sz="2500" dirty="0" err="1">
                <a:solidFill>
                  <a:schemeClr val="bg1"/>
                </a:solidFill>
              </a:rPr>
              <a:t>Genehmi</a:t>
            </a:r>
            <a:r>
              <a:rPr lang="de-DE" sz="2500" dirty="0">
                <a:solidFill>
                  <a:schemeClr val="bg1"/>
                </a:solidFill>
              </a:rPr>
              <a:t>-</a:t>
            </a:r>
          </a:p>
          <a:p>
            <a:pPr algn="ctr">
              <a:spcBef>
                <a:spcPct val="20000"/>
              </a:spcBef>
            </a:pPr>
            <a:r>
              <a:rPr lang="de-DE" sz="2500" dirty="0" err="1">
                <a:solidFill>
                  <a:schemeClr val="bg1"/>
                </a:solidFill>
              </a:rPr>
              <a:t>gung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6394" name="Text Box 22"/>
          <p:cNvSpPr txBox="1">
            <a:spLocks noChangeAspect="1" noChangeArrowheads="1"/>
          </p:cNvSpPr>
          <p:nvPr/>
        </p:nvSpPr>
        <p:spPr bwMode="auto">
          <a:xfrm>
            <a:off x="7578338" y="4228976"/>
            <a:ext cx="1554539" cy="158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1800"/>
              <a:t>Signatur-Server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96"/>
          <p:cNvSpPr>
            <a:spLocks noChangeShapeType="1"/>
          </p:cNvSpPr>
          <p:nvPr/>
        </p:nvSpPr>
        <p:spPr bwMode="auto">
          <a:xfrm flipV="1">
            <a:off x="495300" y="4324350"/>
            <a:ext cx="8915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17411" name="Rectangle 2"/>
          <p:cNvSpPr>
            <a:spLocks noGrp="1" noChangeArrowheads="1"/>
          </p:cNvSpPr>
          <p:nvPr/>
        </p:nvSpPr>
        <p:spPr bwMode="auto">
          <a:xfrm>
            <a:off x="990600" y="914400"/>
            <a:ext cx="792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de-DE" sz="2800" b="1">
                <a:solidFill>
                  <a:schemeClr val="tx2"/>
                </a:solidFill>
              </a:rPr>
              <a:t>Struktur „Integriertes Bauportal“</a:t>
            </a:r>
          </a:p>
        </p:txBody>
      </p:sp>
      <p:cxnSp>
        <p:nvCxnSpPr>
          <p:cNvPr id="26628" name="AutoShape 4"/>
          <p:cNvCxnSpPr>
            <a:cxnSpLocks noChangeShapeType="1"/>
            <a:stCxn id="17492" idx="0"/>
            <a:endCxn id="17490" idx="2"/>
          </p:cNvCxnSpPr>
          <p:nvPr/>
        </p:nvCxnSpPr>
        <p:spPr bwMode="auto">
          <a:xfrm rot="-5400000">
            <a:off x="3294592" y="3389313"/>
            <a:ext cx="358775" cy="0"/>
          </a:xfrm>
          <a:prstGeom prst="straightConnector1">
            <a:avLst/>
          </a:prstGeom>
          <a:noFill/>
          <a:ln w="38100">
            <a:solidFill>
              <a:srgbClr val="40AA28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9" name="AutoShape 5"/>
          <p:cNvCxnSpPr>
            <a:cxnSpLocks noChangeShapeType="1"/>
            <a:stCxn id="17490" idx="1"/>
            <a:endCxn id="17486" idx="3"/>
          </p:cNvCxnSpPr>
          <p:nvPr/>
        </p:nvCxnSpPr>
        <p:spPr bwMode="auto">
          <a:xfrm rot="10800000">
            <a:off x="1884892" y="1797050"/>
            <a:ext cx="436827" cy="1104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0" name="AutoShape 6"/>
          <p:cNvCxnSpPr>
            <a:cxnSpLocks noChangeShapeType="1"/>
            <a:stCxn id="17490" idx="1"/>
            <a:endCxn id="17482" idx="3"/>
          </p:cNvCxnSpPr>
          <p:nvPr/>
        </p:nvCxnSpPr>
        <p:spPr bwMode="auto">
          <a:xfrm rot="10800000" flipV="1">
            <a:off x="1884892" y="2901951"/>
            <a:ext cx="436827" cy="3587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" name="AutoShape 7"/>
          <p:cNvCxnSpPr>
            <a:cxnSpLocks noChangeShapeType="1"/>
            <a:stCxn id="17490" idx="1"/>
            <a:endCxn id="17480" idx="3"/>
          </p:cNvCxnSpPr>
          <p:nvPr/>
        </p:nvCxnSpPr>
        <p:spPr bwMode="auto">
          <a:xfrm rot="10800000" flipV="1">
            <a:off x="1884892" y="2901951"/>
            <a:ext cx="436827" cy="10890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2" name="AutoShape 8"/>
          <p:cNvCxnSpPr>
            <a:cxnSpLocks noChangeShapeType="1"/>
            <a:stCxn id="17484" idx="3"/>
            <a:endCxn id="17490" idx="1"/>
          </p:cNvCxnSpPr>
          <p:nvPr/>
        </p:nvCxnSpPr>
        <p:spPr bwMode="auto">
          <a:xfrm>
            <a:off x="1884892" y="2528888"/>
            <a:ext cx="436827" cy="3730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3" name="AutoShape 9"/>
          <p:cNvCxnSpPr>
            <a:cxnSpLocks noChangeShapeType="1"/>
            <a:stCxn id="17490" idx="1"/>
            <a:endCxn id="17484" idx="3"/>
          </p:cNvCxnSpPr>
          <p:nvPr/>
        </p:nvCxnSpPr>
        <p:spPr bwMode="auto">
          <a:xfrm rot="10800000">
            <a:off x="1884892" y="2528888"/>
            <a:ext cx="436827" cy="3730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92" name="Rectangle 12"/>
          <p:cNvSpPr>
            <a:spLocks noChangeAspect="1" noChangeArrowheads="1"/>
          </p:cNvSpPr>
          <p:nvPr/>
        </p:nvSpPr>
        <p:spPr bwMode="auto">
          <a:xfrm>
            <a:off x="2320000" y="3568700"/>
            <a:ext cx="2307960" cy="61912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28575">
                <a:solidFill>
                  <a:srgbClr val="40AA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 anchorCtr="1"/>
          <a:lstStyle/>
          <a:p>
            <a:r>
              <a:rPr lang="de-DE" sz="1600" b="1" dirty="0">
                <a:solidFill>
                  <a:srgbClr val="FFFFFF"/>
                </a:solidFill>
              </a:rPr>
              <a:t>Server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490" name="Rectangle 15"/>
          <p:cNvSpPr>
            <a:spLocks noChangeAspect="1" noChangeArrowheads="1"/>
          </p:cNvSpPr>
          <p:nvPr/>
        </p:nvSpPr>
        <p:spPr bwMode="auto">
          <a:xfrm>
            <a:off x="2321719" y="2592389"/>
            <a:ext cx="2302802" cy="6175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28575">
                <a:solidFill>
                  <a:srgbClr val="40AA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Baugenehmigungs-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17488" name="Rectangle 18"/>
          <p:cNvSpPr>
            <a:spLocks noChangeAspect="1" noChangeArrowheads="1"/>
          </p:cNvSpPr>
          <p:nvPr/>
        </p:nvSpPr>
        <p:spPr bwMode="auto">
          <a:xfrm>
            <a:off x="2320000" y="1614489"/>
            <a:ext cx="2307960" cy="61912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7489" name="Text Box 19"/>
          <p:cNvSpPr txBox="1">
            <a:spLocks noChangeAspect="1" noChangeArrowheads="1"/>
          </p:cNvSpPr>
          <p:nvPr/>
        </p:nvSpPr>
        <p:spPr bwMode="auto">
          <a:xfrm>
            <a:off x="2380193" y="1663702"/>
            <a:ext cx="2187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40AA28"/>
                    </a:gs>
                    <a:gs pos="50000">
                      <a:srgbClr val="D1EACB"/>
                    </a:gs>
                    <a:gs pos="100000">
                      <a:srgbClr val="40AA28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AA2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600" b="1" dirty="0">
                <a:solidFill>
                  <a:schemeClr val="bg1"/>
                </a:solidFill>
              </a:rPr>
              <a:t>Viewer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Kommentarfunktion</a:t>
            </a:r>
          </a:p>
        </p:txBody>
      </p:sp>
      <p:sp>
        <p:nvSpPr>
          <p:cNvPr id="17486" name="Rectangle 21"/>
          <p:cNvSpPr>
            <a:spLocks noChangeAspect="1" noChangeArrowheads="1"/>
          </p:cNvSpPr>
          <p:nvPr/>
        </p:nvSpPr>
        <p:spPr bwMode="auto">
          <a:xfrm>
            <a:off x="577850" y="1604964"/>
            <a:ext cx="1307042" cy="3841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28575">
                <a:solidFill>
                  <a:srgbClr val="40AA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 anchorCtr="1"/>
          <a:lstStyle/>
          <a:p>
            <a:r>
              <a:rPr lang="de-DE" sz="1400" b="1" dirty="0">
                <a:solidFill>
                  <a:schemeClr val="bg1"/>
                </a:solidFill>
              </a:rPr>
              <a:t>Bearbeiter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6656" name="Text Box 32"/>
          <p:cNvSpPr txBox="1">
            <a:spLocks noChangeAspect="1" noChangeArrowheads="1"/>
          </p:cNvSpPr>
          <p:nvPr/>
        </p:nvSpPr>
        <p:spPr bwMode="auto">
          <a:xfrm>
            <a:off x="663839" y="1232756"/>
            <a:ext cx="11643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/>
          <a:p>
            <a:pPr algn="ctr" eaLnBrk="0" hangingPunct="0">
              <a:defRPr/>
            </a:pPr>
            <a:r>
              <a:rPr lang="de-DE" sz="1600" b="1" dirty="0"/>
              <a:t>Bauaufsicht</a:t>
            </a:r>
          </a:p>
        </p:txBody>
      </p:sp>
      <p:cxnSp>
        <p:nvCxnSpPr>
          <p:cNvPr id="26660" name="AutoShape 36"/>
          <p:cNvCxnSpPr>
            <a:cxnSpLocks noChangeShapeType="1"/>
            <a:stCxn id="17490" idx="0"/>
            <a:endCxn id="17488" idx="2"/>
          </p:cNvCxnSpPr>
          <p:nvPr/>
        </p:nvCxnSpPr>
        <p:spPr bwMode="auto">
          <a:xfrm rot="-5400000">
            <a:off x="3294592" y="2413001"/>
            <a:ext cx="358775" cy="0"/>
          </a:xfrm>
          <a:prstGeom prst="straightConnector1">
            <a:avLst/>
          </a:prstGeom>
          <a:noFill/>
          <a:ln w="38100">
            <a:solidFill>
              <a:srgbClr val="40AA28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1" name="AutoShape 37"/>
          <p:cNvCxnSpPr>
            <a:cxnSpLocks noChangeShapeType="1"/>
            <a:stCxn id="17486" idx="3"/>
            <a:endCxn id="17490" idx="1"/>
          </p:cNvCxnSpPr>
          <p:nvPr/>
        </p:nvCxnSpPr>
        <p:spPr bwMode="auto">
          <a:xfrm>
            <a:off x="1884892" y="1797050"/>
            <a:ext cx="436827" cy="1104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2" name="AutoShape 38"/>
          <p:cNvCxnSpPr>
            <a:cxnSpLocks noChangeShapeType="1"/>
            <a:stCxn id="17482" idx="3"/>
            <a:endCxn id="17490" idx="1"/>
          </p:cNvCxnSpPr>
          <p:nvPr/>
        </p:nvCxnSpPr>
        <p:spPr bwMode="auto">
          <a:xfrm flipV="1">
            <a:off x="1884892" y="2901951"/>
            <a:ext cx="436827" cy="3587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3" name="AutoShape 39"/>
          <p:cNvCxnSpPr>
            <a:cxnSpLocks noChangeShapeType="1"/>
            <a:stCxn id="17480" idx="3"/>
            <a:endCxn id="17490" idx="1"/>
          </p:cNvCxnSpPr>
          <p:nvPr/>
        </p:nvCxnSpPr>
        <p:spPr bwMode="auto">
          <a:xfrm flipV="1">
            <a:off x="1884892" y="2901951"/>
            <a:ext cx="436827" cy="108902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0AA28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4" name="AutoShape 40"/>
          <p:cNvCxnSpPr>
            <a:cxnSpLocks noChangeShapeType="1"/>
            <a:stCxn id="17490" idx="2"/>
            <a:endCxn id="17492" idx="0"/>
          </p:cNvCxnSpPr>
          <p:nvPr/>
        </p:nvCxnSpPr>
        <p:spPr bwMode="auto">
          <a:xfrm rot="5400000">
            <a:off x="3294592" y="3389313"/>
            <a:ext cx="358775" cy="0"/>
          </a:xfrm>
          <a:prstGeom prst="straightConnector1">
            <a:avLst/>
          </a:prstGeom>
          <a:noFill/>
          <a:ln w="38100">
            <a:solidFill>
              <a:srgbClr val="40AA28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6" name="AutoShape 42"/>
          <p:cNvCxnSpPr>
            <a:cxnSpLocks noChangeShapeType="1"/>
            <a:stCxn id="17478" idx="2"/>
            <a:endCxn id="17492" idx="3"/>
          </p:cNvCxnSpPr>
          <p:nvPr/>
        </p:nvCxnSpPr>
        <p:spPr bwMode="auto">
          <a:xfrm rot="5400000">
            <a:off x="5260711" y="2856574"/>
            <a:ext cx="388938" cy="1654440"/>
          </a:xfrm>
          <a:prstGeom prst="bentConnector2">
            <a:avLst/>
          </a:prstGeom>
          <a:noFill/>
          <a:ln w="38100">
            <a:solidFill>
              <a:srgbClr val="FF3399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4973639" y="3584575"/>
            <a:ext cx="1312201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DE" sz="1600" b="1"/>
              <a:t>SSL</a:t>
            </a:r>
            <a:br>
              <a:rPr lang="de-DE" sz="1600" b="1"/>
            </a:br>
            <a:r>
              <a:rPr lang="de-DE" sz="1600" b="1"/>
              <a:t>Verbindung</a:t>
            </a:r>
          </a:p>
        </p:txBody>
      </p:sp>
      <p:sp>
        <p:nvSpPr>
          <p:cNvPr id="17478" name="Rectangle 47"/>
          <p:cNvSpPr>
            <a:spLocks noChangeAspect="1" noChangeArrowheads="1"/>
          </p:cNvSpPr>
          <p:nvPr/>
        </p:nvSpPr>
        <p:spPr bwMode="auto">
          <a:xfrm>
            <a:off x="5167975" y="2324100"/>
            <a:ext cx="2228850" cy="1165225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28575">
                <a:solidFill>
                  <a:srgbClr val="FF33CC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26672" name="Text Box 48"/>
          <p:cNvSpPr txBox="1">
            <a:spLocks noChangeAspect="1" noChangeArrowheads="1"/>
          </p:cNvSpPr>
          <p:nvPr/>
        </p:nvSpPr>
        <p:spPr bwMode="auto">
          <a:xfrm>
            <a:off x="5590994" y="2493963"/>
            <a:ext cx="1381034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DE" sz="1600" b="1" dirty="0">
                <a:solidFill>
                  <a:schemeClr val="bg1"/>
                </a:solidFill>
              </a:rPr>
              <a:t>Online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Bauantrags-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Modul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920325" y="1600200"/>
            <a:ext cx="272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DE" sz="1400">
                <a:solidFill>
                  <a:srgbClr val="FF3399"/>
                </a:solidFill>
              </a:rPr>
              <a:t>Zugang durch </a:t>
            </a:r>
            <a:br>
              <a:rPr lang="de-DE" sz="1400">
                <a:solidFill>
                  <a:srgbClr val="FF3399"/>
                </a:solidFill>
              </a:rPr>
            </a:br>
            <a:r>
              <a:rPr lang="de-DE" sz="1400">
                <a:solidFill>
                  <a:srgbClr val="FF3399"/>
                </a:solidFill>
              </a:rPr>
              <a:t>Verwendung von Passwörtern</a:t>
            </a:r>
          </a:p>
        </p:txBody>
      </p:sp>
      <p:cxnSp>
        <p:nvCxnSpPr>
          <p:cNvPr id="26679" name="AutoShape 55"/>
          <p:cNvCxnSpPr>
            <a:cxnSpLocks noChangeShapeType="1"/>
            <a:stCxn id="17472" idx="1"/>
            <a:endCxn id="17478" idx="3"/>
          </p:cNvCxnSpPr>
          <p:nvPr/>
        </p:nvCxnSpPr>
        <p:spPr bwMode="auto">
          <a:xfrm rot="10800000" flipV="1">
            <a:off x="7396825" y="1773239"/>
            <a:ext cx="715433" cy="1133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0" name="AutoShape 56"/>
          <p:cNvCxnSpPr>
            <a:cxnSpLocks noChangeShapeType="1"/>
            <a:stCxn id="17468" idx="1"/>
            <a:endCxn id="17478" idx="3"/>
          </p:cNvCxnSpPr>
          <p:nvPr/>
        </p:nvCxnSpPr>
        <p:spPr bwMode="auto">
          <a:xfrm rot="10800000" flipV="1">
            <a:off x="7396825" y="2508251"/>
            <a:ext cx="715433" cy="3984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1" name="AutoShape 57"/>
          <p:cNvCxnSpPr>
            <a:cxnSpLocks noChangeShapeType="1"/>
            <a:stCxn id="17466" idx="1"/>
            <a:endCxn id="17478" idx="3"/>
          </p:cNvCxnSpPr>
          <p:nvPr/>
        </p:nvCxnSpPr>
        <p:spPr bwMode="auto">
          <a:xfrm rot="10800000">
            <a:off x="7396825" y="2906713"/>
            <a:ext cx="715433" cy="2984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3" name="AutoShape 59"/>
          <p:cNvCxnSpPr>
            <a:cxnSpLocks noChangeShapeType="1"/>
            <a:stCxn id="17470" idx="1"/>
            <a:endCxn id="17478" idx="3"/>
          </p:cNvCxnSpPr>
          <p:nvPr/>
        </p:nvCxnSpPr>
        <p:spPr bwMode="auto">
          <a:xfrm rot="10800000">
            <a:off x="7396825" y="2906714"/>
            <a:ext cx="715433" cy="11080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72" name="Rectangle 66"/>
          <p:cNvSpPr>
            <a:spLocks noChangeAspect="1" noChangeArrowheads="1"/>
          </p:cNvSpPr>
          <p:nvPr/>
        </p:nvSpPr>
        <p:spPr bwMode="auto">
          <a:xfrm>
            <a:off x="8112258" y="1592264"/>
            <a:ext cx="1243409" cy="365814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lIns="92075" tIns="46038" rIns="92075" bIns="46038" anchor="ctr" anchorCtr="1"/>
          <a:lstStyle/>
          <a:p>
            <a:r>
              <a:rPr lang="de-DE" sz="1600" b="1" dirty="0">
                <a:solidFill>
                  <a:schemeClr val="bg1"/>
                </a:solidFill>
              </a:rPr>
              <a:t>Kunde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463" name="Text Box 71"/>
          <p:cNvSpPr txBox="1">
            <a:spLocks noChangeAspect="1" noChangeArrowheads="1"/>
          </p:cNvSpPr>
          <p:nvPr/>
        </p:nvSpPr>
        <p:spPr bwMode="auto">
          <a:xfrm>
            <a:off x="8206847" y="1232756"/>
            <a:ext cx="106799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600" b="1" dirty="0" smtClean="0"/>
              <a:t>Entwurfsverfasser</a:t>
            </a:r>
            <a:endParaRPr lang="de-DE" sz="1600" b="1" dirty="0"/>
          </a:p>
        </p:txBody>
      </p:sp>
      <p:cxnSp>
        <p:nvCxnSpPr>
          <p:cNvPr id="26702" name="AutoShape 78"/>
          <p:cNvCxnSpPr>
            <a:cxnSpLocks noChangeShapeType="1"/>
            <a:stCxn id="17478" idx="3"/>
            <a:endCxn id="17472" idx="1"/>
          </p:cNvCxnSpPr>
          <p:nvPr/>
        </p:nvCxnSpPr>
        <p:spPr bwMode="auto">
          <a:xfrm flipV="1">
            <a:off x="7396825" y="1773239"/>
            <a:ext cx="715433" cy="1133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3" name="AutoShape 79"/>
          <p:cNvCxnSpPr>
            <a:cxnSpLocks noChangeShapeType="1"/>
            <a:stCxn id="17478" idx="3"/>
            <a:endCxn id="17468" idx="1"/>
          </p:cNvCxnSpPr>
          <p:nvPr/>
        </p:nvCxnSpPr>
        <p:spPr bwMode="auto">
          <a:xfrm flipV="1">
            <a:off x="7396825" y="2508251"/>
            <a:ext cx="715433" cy="3984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4" name="AutoShape 80"/>
          <p:cNvCxnSpPr>
            <a:cxnSpLocks noChangeShapeType="1"/>
            <a:stCxn id="17478" idx="3"/>
            <a:endCxn id="17466" idx="1"/>
          </p:cNvCxnSpPr>
          <p:nvPr/>
        </p:nvCxnSpPr>
        <p:spPr bwMode="auto">
          <a:xfrm>
            <a:off x="7396825" y="2906713"/>
            <a:ext cx="715433" cy="29845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5" name="AutoShape 81"/>
          <p:cNvCxnSpPr>
            <a:cxnSpLocks noChangeShapeType="1"/>
            <a:stCxn id="17478" idx="3"/>
            <a:endCxn id="17470" idx="1"/>
          </p:cNvCxnSpPr>
          <p:nvPr/>
        </p:nvCxnSpPr>
        <p:spPr bwMode="auto">
          <a:xfrm>
            <a:off x="7396825" y="2906714"/>
            <a:ext cx="715433" cy="11080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5186892" y="4470400"/>
            <a:ext cx="2228850" cy="687388"/>
          </a:xfrm>
          <a:prstGeom prst="rect">
            <a:avLst/>
          </a:prstGeom>
          <a:solidFill>
            <a:srgbClr val="5151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wrap="none" lIns="92075" tIns="46038" rIns="92075" bIns="46038" anchor="ctr"/>
          <a:lstStyle/>
          <a:p>
            <a:pPr lvl="0" algn="ctr" eaLnBrk="0" hangingPunct="0">
              <a:defRPr/>
            </a:pPr>
            <a:r>
              <a:rPr lang="de-DE" sz="1600" b="1" dirty="0">
                <a:solidFill>
                  <a:srgbClr val="FFFFFF"/>
                </a:solidFill>
              </a:rPr>
              <a:t>Signatur Server</a:t>
            </a:r>
          </a:p>
        </p:txBody>
      </p:sp>
      <p:cxnSp>
        <p:nvCxnSpPr>
          <p:cNvPr id="26715" name="AutoShape 91"/>
          <p:cNvCxnSpPr>
            <a:cxnSpLocks noChangeShapeType="1"/>
            <a:stCxn id="17492" idx="2"/>
            <a:endCxn id="26709" idx="1"/>
          </p:cNvCxnSpPr>
          <p:nvPr/>
        </p:nvCxnSpPr>
        <p:spPr bwMode="auto">
          <a:xfrm rot="16200000" flipH="1">
            <a:off x="4016904" y="3644901"/>
            <a:ext cx="627063" cy="1712913"/>
          </a:xfrm>
          <a:prstGeom prst="bentConnector2">
            <a:avLst/>
          </a:prstGeom>
          <a:noFill/>
          <a:ln w="38100">
            <a:solidFill>
              <a:schemeClr val="accent2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16" name="AutoShape 92"/>
          <p:cNvCxnSpPr>
            <a:cxnSpLocks noChangeShapeType="1"/>
          </p:cNvCxnSpPr>
          <p:nvPr/>
        </p:nvCxnSpPr>
        <p:spPr bwMode="auto">
          <a:xfrm rot="-5400000">
            <a:off x="6200710" y="3974241"/>
            <a:ext cx="990600" cy="171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46" name="Line 94"/>
          <p:cNvSpPr>
            <a:spLocks noChangeShapeType="1"/>
          </p:cNvSpPr>
          <p:nvPr/>
        </p:nvSpPr>
        <p:spPr bwMode="auto">
          <a:xfrm>
            <a:off x="4901406" y="1447800"/>
            <a:ext cx="0" cy="37973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6719" name="Text Box 95"/>
          <p:cNvSpPr txBox="1">
            <a:spLocks noChangeArrowheads="1"/>
          </p:cNvSpPr>
          <p:nvPr/>
        </p:nvSpPr>
        <p:spPr bwMode="auto">
          <a:xfrm>
            <a:off x="3895620" y="4406900"/>
            <a:ext cx="952184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DE" sz="1600" b="1">
                <a:solidFill>
                  <a:srgbClr val="FF3300"/>
                </a:solidFill>
              </a:rPr>
              <a:t>Firewall</a:t>
            </a:r>
          </a:p>
        </p:txBody>
      </p:sp>
      <p:sp>
        <p:nvSpPr>
          <p:cNvPr id="17448" name="Line 97"/>
          <p:cNvSpPr>
            <a:spLocks noChangeShapeType="1"/>
          </p:cNvSpPr>
          <p:nvPr/>
        </p:nvSpPr>
        <p:spPr bwMode="auto">
          <a:xfrm flipV="1">
            <a:off x="495300" y="5245100"/>
            <a:ext cx="8915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17449" name="Line 135"/>
          <p:cNvSpPr>
            <a:spLocks noChangeShapeType="1"/>
          </p:cNvSpPr>
          <p:nvPr/>
        </p:nvSpPr>
        <p:spPr bwMode="auto">
          <a:xfrm>
            <a:off x="495300" y="5791200"/>
            <a:ext cx="6604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17450" name="Text Box 136"/>
          <p:cNvSpPr txBox="1">
            <a:spLocks noChangeArrowheads="1"/>
          </p:cNvSpPr>
          <p:nvPr/>
        </p:nvSpPr>
        <p:spPr bwMode="auto">
          <a:xfrm>
            <a:off x="1238250" y="5684839"/>
            <a:ext cx="47879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>
                <a:solidFill>
                  <a:srgbClr val="00CC00"/>
                </a:solidFill>
              </a:rPr>
              <a:t>3. Phase: Digitale Bearbeitung der Bauakte</a:t>
            </a:r>
            <a:endParaRPr lang="de-DE" sz="1400"/>
          </a:p>
        </p:txBody>
      </p:sp>
      <p:sp>
        <p:nvSpPr>
          <p:cNvPr id="17451" name="Line 137"/>
          <p:cNvSpPr>
            <a:spLocks noChangeShapeType="1"/>
          </p:cNvSpPr>
          <p:nvPr/>
        </p:nvSpPr>
        <p:spPr bwMode="auto">
          <a:xfrm>
            <a:off x="495300" y="5575300"/>
            <a:ext cx="660400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17452" name="Text Box 138"/>
          <p:cNvSpPr txBox="1">
            <a:spLocks noChangeArrowheads="1"/>
          </p:cNvSpPr>
          <p:nvPr/>
        </p:nvSpPr>
        <p:spPr bwMode="auto">
          <a:xfrm>
            <a:off x="1238250" y="5476876"/>
            <a:ext cx="47879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>
                <a:solidFill>
                  <a:srgbClr val="FF3399"/>
                </a:solidFill>
              </a:rPr>
              <a:t>2. Phase: Digitale Entgegennahme der Bauakte</a:t>
            </a:r>
            <a:endParaRPr lang="de-DE" sz="1400">
              <a:solidFill>
                <a:srgbClr val="FF33CC"/>
              </a:solidFill>
            </a:endParaRPr>
          </a:p>
        </p:txBody>
      </p:sp>
      <p:sp>
        <p:nvSpPr>
          <p:cNvPr id="17453" name="Line 139"/>
          <p:cNvSpPr>
            <a:spLocks noChangeShapeType="1"/>
          </p:cNvSpPr>
          <p:nvPr/>
        </p:nvSpPr>
        <p:spPr bwMode="auto">
          <a:xfrm>
            <a:off x="510779" y="5372100"/>
            <a:ext cx="660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17454" name="Text Box 140"/>
          <p:cNvSpPr txBox="1">
            <a:spLocks noChangeArrowheads="1"/>
          </p:cNvSpPr>
          <p:nvPr/>
        </p:nvSpPr>
        <p:spPr bwMode="auto">
          <a:xfrm>
            <a:off x="1253729" y="5257801"/>
            <a:ext cx="3632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>
                <a:solidFill>
                  <a:srgbClr val="FF0000"/>
                </a:solidFill>
              </a:rPr>
              <a:t>1. Phase: Digitale Antragstellung</a:t>
            </a:r>
          </a:p>
        </p:txBody>
      </p:sp>
      <p:sp>
        <p:nvSpPr>
          <p:cNvPr id="17455" name="Line 141"/>
          <p:cNvSpPr>
            <a:spLocks noChangeShapeType="1"/>
          </p:cNvSpPr>
          <p:nvPr/>
        </p:nvSpPr>
        <p:spPr bwMode="auto">
          <a:xfrm>
            <a:off x="495300" y="6019800"/>
            <a:ext cx="660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17456" name="Text Box 142"/>
          <p:cNvSpPr txBox="1">
            <a:spLocks noChangeArrowheads="1"/>
          </p:cNvSpPr>
          <p:nvPr/>
        </p:nvSpPr>
        <p:spPr bwMode="auto">
          <a:xfrm>
            <a:off x="1238250" y="5883276"/>
            <a:ext cx="66040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400" dirty="0">
                <a:solidFill>
                  <a:srgbClr val="0000CC"/>
                </a:solidFill>
              </a:rPr>
              <a:t>4. Phase: Digitale Genehmigung </a:t>
            </a:r>
          </a:p>
        </p:txBody>
      </p:sp>
      <p:sp>
        <p:nvSpPr>
          <p:cNvPr id="17457" name="Line 161"/>
          <p:cNvSpPr>
            <a:spLocks noChangeShapeType="1"/>
          </p:cNvSpPr>
          <p:nvPr/>
        </p:nvSpPr>
        <p:spPr bwMode="auto">
          <a:xfrm>
            <a:off x="7598040" y="1454150"/>
            <a:ext cx="0" cy="37973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de-DE"/>
          </a:p>
        </p:txBody>
      </p:sp>
      <p:sp>
        <p:nvSpPr>
          <p:cNvPr id="26786" name="Text Box 162"/>
          <p:cNvSpPr txBox="1">
            <a:spLocks noChangeArrowheads="1"/>
          </p:cNvSpPr>
          <p:nvPr/>
        </p:nvSpPr>
        <p:spPr bwMode="auto">
          <a:xfrm>
            <a:off x="5877120" y="1358900"/>
            <a:ext cx="62998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de-DE" sz="1600" b="1">
                <a:solidFill>
                  <a:srgbClr val="FF3300"/>
                </a:solidFill>
              </a:rPr>
              <a:t>DMZ</a:t>
            </a:r>
          </a:p>
        </p:txBody>
      </p:sp>
      <p:sp>
        <p:nvSpPr>
          <p:cNvPr id="88" name="Rectangle 21"/>
          <p:cNvSpPr>
            <a:spLocks noChangeAspect="1" noChangeArrowheads="1"/>
          </p:cNvSpPr>
          <p:nvPr/>
        </p:nvSpPr>
        <p:spPr bwMode="auto">
          <a:xfrm>
            <a:off x="600208" y="2316163"/>
            <a:ext cx="1307042" cy="3841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28575">
                <a:solidFill>
                  <a:srgbClr val="40AA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 anchorCtr="1"/>
          <a:lstStyle/>
          <a:p>
            <a:r>
              <a:rPr lang="de-DE" sz="1400" b="1" dirty="0">
                <a:solidFill>
                  <a:schemeClr val="bg1"/>
                </a:solidFill>
              </a:rPr>
              <a:t>Bearbeiter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9" name="Rectangle 21"/>
          <p:cNvSpPr>
            <a:spLocks noChangeAspect="1" noChangeArrowheads="1"/>
          </p:cNvSpPr>
          <p:nvPr/>
        </p:nvSpPr>
        <p:spPr bwMode="auto">
          <a:xfrm>
            <a:off x="600208" y="3044701"/>
            <a:ext cx="1307042" cy="3841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28575">
                <a:solidFill>
                  <a:srgbClr val="40AA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 anchorCtr="1"/>
          <a:lstStyle/>
          <a:p>
            <a:r>
              <a:rPr lang="de-DE" sz="1400" b="1" dirty="0">
                <a:solidFill>
                  <a:schemeClr val="bg1"/>
                </a:solidFill>
              </a:rPr>
              <a:t>Bearbeiter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0" name="Rectangle 21"/>
          <p:cNvSpPr>
            <a:spLocks noChangeAspect="1" noChangeArrowheads="1"/>
          </p:cNvSpPr>
          <p:nvPr/>
        </p:nvSpPr>
        <p:spPr bwMode="auto">
          <a:xfrm>
            <a:off x="600208" y="3783012"/>
            <a:ext cx="1307042" cy="3841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28575">
                <a:solidFill>
                  <a:srgbClr val="40AA28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 anchorCtr="1"/>
          <a:lstStyle/>
          <a:p>
            <a:r>
              <a:rPr lang="de-DE" sz="1400" b="1" dirty="0">
                <a:solidFill>
                  <a:schemeClr val="bg1"/>
                </a:solidFill>
              </a:rPr>
              <a:t>Bearbeiter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6" name="Rectangle 66"/>
          <p:cNvSpPr>
            <a:spLocks noChangeAspect="1" noChangeArrowheads="1"/>
          </p:cNvSpPr>
          <p:nvPr/>
        </p:nvSpPr>
        <p:spPr bwMode="auto">
          <a:xfrm>
            <a:off x="8112258" y="2311056"/>
            <a:ext cx="1243409" cy="365814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lIns="92075" tIns="46038" rIns="92075" bIns="46038" anchor="ctr" anchorCtr="1"/>
          <a:lstStyle/>
          <a:p>
            <a:r>
              <a:rPr lang="de-DE" sz="1600" b="1" dirty="0">
                <a:solidFill>
                  <a:schemeClr val="bg1"/>
                </a:solidFill>
              </a:rPr>
              <a:t>Kunde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7" name="Rectangle 66"/>
          <p:cNvSpPr>
            <a:spLocks noChangeAspect="1" noChangeArrowheads="1"/>
          </p:cNvSpPr>
          <p:nvPr/>
        </p:nvSpPr>
        <p:spPr bwMode="auto">
          <a:xfrm>
            <a:off x="8112258" y="2986988"/>
            <a:ext cx="1243409" cy="365814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lIns="92075" tIns="46038" rIns="92075" bIns="46038" anchor="ctr" anchorCtr="1"/>
          <a:lstStyle/>
          <a:p>
            <a:r>
              <a:rPr lang="de-DE" sz="1600" b="1" dirty="0">
                <a:solidFill>
                  <a:schemeClr val="bg1"/>
                </a:solidFill>
              </a:rPr>
              <a:t>Kunde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8" name="Rectangle 66"/>
          <p:cNvSpPr>
            <a:spLocks noChangeAspect="1" noChangeArrowheads="1"/>
          </p:cNvSpPr>
          <p:nvPr/>
        </p:nvSpPr>
        <p:spPr bwMode="auto">
          <a:xfrm>
            <a:off x="8112258" y="3779838"/>
            <a:ext cx="1243409" cy="365814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lIns="92075" tIns="46038" rIns="92075" bIns="46038" anchor="ctr" anchorCtr="1"/>
          <a:lstStyle/>
          <a:p>
            <a:r>
              <a:rPr lang="de-DE" sz="1600" b="1" dirty="0">
                <a:solidFill>
                  <a:schemeClr val="bg1"/>
                </a:solidFill>
              </a:rPr>
              <a:t>Kunde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507339" y="1592263"/>
            <a:ext cx="8891323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www.kreis-soest.de „Bauaufsicht Online“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010929"/>
            <a:ext cx="9211183" cy="50818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www.kreis-soest.de „Bauaufsicht Online“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18072" y="209550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356350" y="1628800"/>
            <a:ext cx="2971800" cy="44926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/>
              <a:t>Die Kreisverwaltung Soest bietet auf der Internetseite www.kreis-soest.de „</a:t>
            </a:r>
            <a:r>
              <a:rPr lang="de-DE" sz="1600" dirty="0" smtClean="0"/>
              <a:t>Bauaufsicht </a:t>
            </a:r>
            <a:r>
              <a:rPr lang="de-DE" sz="1600" dirty="0"/>
              <a:t>Online“ folgende </a:t>
            </a:r>
            <a:r>
              <a:rPr lang="de-DE" sz="1600" dirty="0" smtClean="0"/>
              <a:t>Information </a:t>
            </a:r>
            <a:r>
              <a:rPr lang="de-DE" sz="1600" dirty="0"/>
              <a:t>rund um den </a:t>
            </a:r>
            <a:r>
              <a:rPr lang="de-DE" sz="1600" dirty="0" smtClean="0"/>
              <a:t>Bauantrag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Auskunft für Bauherren und      Architekten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Registrierung </a:t>
            </a:r>
            <a:r>
              <a:rPr lang="de-DE" sz="1600" dirty="0"/>
              <a:t>von Architekten mit digitaler Signaturkarte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Zugang für Architekten mit Signaturkarte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Zugang für Fachbehörden</a:t>
            </a:r>
          </a:p>
          <a:p>
            <a:endParaRPr lang="de-DE" dirty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3" y="1600200"/>
            <a:ext cx="5721940" cy="4068452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 bwMode="auto">
          <a:xfrm flipH="1" flipV="1">
            <a:off x="4133912" y="2996952"/>
            <a:ext cx="2222438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 flipH="1" flipV="1">
            <a:off x="4367936" y="3501008"/>
            <a:ext cx="1988414" cy="5400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4268924" y="4221088"/>
            <a:ext cx="2087426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3002784" y="4689140"/>
            <a:ext cx="3353566" cy="792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5619" y="1590675"/>
            <a:ext cx="5683912" cy="4502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18072" y="209550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/>
              <a:t>Jeder Antragsteller erhält mit der Eingangsbestätigung die </a:t>
            </a:r>
            <a:r>
              <a:rPr lang="de-DE" sz="1600" dirty="0" smtClean="0"/>
              <a:t>erforderlichen </a:t>
            </a:r>
            <a:r>
              <a:rPr lang="de-DE" sz="1600" dirty="0"/>
              <a:t>Zugangsdaten. Der Entwurfsverfasser erhält eine Durchschrift des Schreibens zur Kenntnis.</a:t>
            </a:r>
          </a:p>
          <a:p>
            <a:r>
              <a:rPr lang="de-DE" sz="1600" dirty="0"/>
              <a:t>Die Funktionalitäten der Vor-</a:t>
            </a:r>
            <a:r>
              <a:rPr lang="de-DE" sz="1600" dirty="0" err="1"/>
              <a:t>gangsauskunft</a:t>
            </a:r>
            <a:r>
              <a:rPr lang="de-DE" sz="1600" dirty="0"/>
              <a:t> Online können Sie auf der Internetseite der Abteilung Bauen und Wohnen kennen lernen. Um die </a:t>
            </a:r>
            <a:r>
              <a:rPr lang="de-DE" sz="1600" dirty="0" smtClean="0"/>
              <a:t>Anwendung </a:t>
            </a:r>
            <a:r>
              <a:rPr lang="de-DE" sz="1600" dirty="0"/>
              <a:t>zu testen, geben Sie als Login „Gast“ und als Passwort „</a:t>
            </a:r>
            <a:r>
              <a:rPr lang="de-DE" sz="1600" dirty="0" err="1"/>
              <a:t>GWvHjCja</a:t>
            </a:r>
            <a:r>
              <a:rPr lang="de-DE" sz="1600" dirty="0"/>
              <a:t>“ ein. </a:t>
            </a:r>
          </a:p>
        </p:txBody>
      </p:sp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9" y="1916832"/>
            <a:ext cx="5330984" cy="3038661"/>
          </a:xfrm>
          <a:prstGeom prst="rect">
            <a:avLst/>
          </a:prstGeom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 flipH="1" flipV="1">
            <a:off x="2681750" y="4145754"/>
            <a:ext cx="3674599" cy="51454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 flipV="1">
            <a:off x="2699332" y="4365103"/>
            <a:ext cx="3657017" cy="59038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pPr>
              <a:tabLst>
                <a:tab pos="88900" algn="l"/>
              </a:tabLst>
            </a:pPr>
            <a:r>
              <a:rPr lang="de-DE" sz="1600" dirty="0" smtClean="0"/>
              <a:t>Bei </a:t>
            </a:r>
            <a:r>
              <a:rPr lang="de-DE" sz="1600" dirty="0"/>
              <a:t>der „Auskunft“ über den Bauantrag-Online erhalten Sie folgende Informationen über: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den </a:t>
            </a:r>
            <a:r>
              <a:rPr lang="de-DE" sz="1600" dirty="0"/>
              <a:t>Antragsstatus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die Antragsunterlagen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die Chronologie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die Behördenbeteiligung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den Bauantrag </a:t>
            </a:r>
            <a:r>
              <a:rPr lang="de-DE" sz="1600" dirty="0" smtClean="0"/>
              <a:t>interaktiv und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die Genehmigung.</a:t>
            </a:r>
            <a:endParaRPr lang="de-DE" sz="1600" dirty="0"/>
          </a:p>
          <a:p>
            <a:endParaRPr lang="de-DE" dirty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7" y="1592263"/>
            <a:ext cx="5857875" cy="42291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2544" y="2187228"/>
            <a:ext cx="15481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50000"/>
                  </a:schemeClr>
                </a:solidFill>
              </a:rPr>
              <a:t>21.05.2013</a:t>
            </a:r>
            <a:endParaRPr lang="de-DE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 smtClean="0"/>
              <a:t>Unter </a:t>
            </a:r>
            <a:r>
              <a:rPr lang="de-DE" sz="1600" dirty="0"/>
              <a:t>dem Punkt „</a:t>
            </a:r>
            <a:r>
              <a:rPr lang="de-DE" sz="1600" dirty="0" smtClean="0"/>
              <a:t>Antragsstatus</a:t>
            </a:r>
            <a:r>
              <a:rPr lang="de-DE" sz="1600" dirty="0"/>
              <a:t>“ erhalten Sie über den Bauantrag-Online folgende Informationen: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Status </a:t>
            </a:r>
            <a:r>
              <a:rPr lang="de-DE" sz="1600" dirty="0"/>
              <a:t>des Antrags,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die Stammdaten des Antrags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Verantwortliche/r </a:t>
            </a:r>
            <a:r>
              <a:rPr lang="de-DE" sz="1600" dirty="0" smtClean="0"/>
              <a:t>Sachbearbeiter/in</a:t>
            </a:r>
            <a:r>
              <a:rPr lang="de-DE" sz="1600" dirty="0"/>
              <a:t>.</a:t>
            </a: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3" y="1592263"/>
            <a:ext cx="5954734" cy="4500563"/>
          </a:xfrm>
          <a:prstGeom prst="rect">
            <a:avLst/>
          </a:prstGeom>
        </p:spPr>
      </p:pic>
      <p:sp>
        <p:nvSpPr>
          <p:cNvPr id="22534" name="Line 8"/>
          <p:cNvSpPr>
            <a:spLocks noChangeShapeType="1"/>
          </p:cNvSpPr>
          <p:nvPr/>
        </p:nvSpPr>
        <p:spPr bwMode="auto">
          <a:xfrm flipH="1" flipV="1">
            <a:off x="4799940" y="3094038"/>
            <a:ext cx="1556410" cy="51498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3302000" y="3409948"/>
            <a:ext cx="3054350" cy="60324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36" name="Line 6"/>
          <p:cNvSpPr>
            <a:spLocks noChangeShapeType="1"/>
          </p:cNvSpPr>
          <p:nvPr/>
        </p:nvSpPr>
        <p:spPr bwMode="auto">
          <a:xfrm flipH="1">
            <a:off x="3470540" y="4749798"/>
            <a:ext cx="2885810" cy="51540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432720" y="2133124"/>
            <a:ext cx="15481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75000"/>
                  </a:schemeClr>
                </a:solidFill>
              </a:rPr>
              <a:t>21.05.2013</a:t>
            </a:r>
            <a:endParaRPr lang="de-DE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Das „Integrierte Bauportal“</a:t>
            </a:r>
            <a:r>
              <a:rPr lang="de-DE" sz="4000" smtClean="0"/>
              <a:t> </a:t>
            </a:r>
          </a:p>
        </p:txBody>
      </p:sp>
      <p:sp>
        <p:nvSpPr>
          <p:cNvPr id="4100" name="Rectangle 18"/>
          <p:cNvSpPr>
            <a:spLocks noChangeArrowheads="1"/>
          </p:cNvSpPr>
          <p:nvPr/>
        </p:nvSpPr>
        <p:spPr bwMode="auto">
          <a:xfrm>
            <a:off x="498624" y="1600201"/>
            <a:ext cx="8915400" cy="438508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 anchorCtr="0"/>
          <a:lstStyle/>
          <a:p>
            <a:pPr algn="just">
              <a:spcBef>
                <a:spcPct val="20000"/>
              </a:spcBef>
            </a:pPr>
            <a:r>
              <a:rPr lang="de-DE" sz="1800" dirty="0" smtClean="0">
                <a:solidFill>
                  <a:schemeClr val="bg1"/>
                </a:solidFill>
              </a:rPr>
              <a:t>Die </a:t>
            </a:r>
            <a:r>
              <a:rPr lang="de-DE" sz="1800" dirty="0">
                <a:solidFill>
                  <a:schemeClr val="bg1"/>
                </a:solidFill>
              </a:rPr>
              <a:t>Abteilung Bauen und Wohnen der Kreisverwaltung Soest bietet über das Integrierte Bauportal die Möglichkeit den Bauantrag "online" </a:t>
            </a:r>
            <a:r>
              <a:rPr lang="de-DE" sz="1800" dirty="0" smtClean="0">
                <a:solidFill>
                  <a:schemeClr val="bg1"/>
                </a:solidFill>
              </a:rPr>
              <a:t>mit Signatur zu </a:t>
            </a:r>
            <a:r>
              <a:rPr lang="de-DE" sz="1800" dirty="0">
                <a:solidFill>
                  <a:schemeClr val="bg1"/>
                </a:solidFill>
              </a:rPr>
              <a:t>stellen und über das Internet den Bearbeitungsstand auch konventionell gestellter Bauanträge abzufragen. Der Schutz der persönlichen Daten wird durch ein Standard-verschlüsselungsverfahren (</a:t>
            </a:r>
            <a:r>
              <a:rPr lang="de-DE" sz="1800" dirty="0" smtClean="0">
                <a:solidFill>
                  <a:schemeClr val="bg1"/>
                </a:solidFill>
              </a:rPr>
              <a:t>SSL) </a:t>
            </a:r>
            <a:r>
              <a:rPr lang="de-DE" sz="1800" dirty="0">
                <a:solidFill>
                  <a:schemeClr val="bg1"/>
                </a:solidFill>
              </a:rPr>
              <a:t>gewährleistet. Alle Antragsteller erhalten mit der Eingangsbestätigung die Zugangsdaten für die Online-Auskunft. Die Beteiligung der Fachbehörden findet auch über das Integrierte Bauportal statt</a:t>
            </a:r>
            <a:r>
              <a:rPr lang="de-DE" sz="18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de-DE" sz="1800" dirty="0">
              <a:solidFill>
                <a:schemeClr val="bg1"/>
              </a:solidFill>
            </a:endParaRPr>
          </a:p>
          <a:p>
            <a:pPr algn="just">
              <a:spcBef>
                <a:spcPct val="20000"/>
              </a:spcBef>
            </a:pPr>
            <a:r>
              <a:rPr lang="de-DE" sz="1800" dirty="0" smtClean="0">
                <a:solidFill>
                  <a:schemeClr val="bg1"/>
                </a:solidFill>
              </a:rPr>
              <a:t>Die unterschiedlichen Zugangsarten </a:t>
            </a:r>
          </a:p>
          <a:p>
            <a:pPr marL="285750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bg1"/>
                </a:solidFill>
              </a:rPr>
              <a:t>Bauantrag-Online-Auskunft für Bauherren und Architekten</a:t>
            </a:r>
          </a:p>
          <a:p>
            <a:pPr marL="285750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bg1"/>
                </a:solidFill>
              </a:rPr>
              <a:t>Bauantrag-Online und Online-Auskunft für Architekten mit Signaturkarte und </a:t>
            </a:r>
            <a:endParaRPr lang="de-DE" sz="1800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de-DE" sz="1800" dirty="0" smtClean="0">
                <a:solidFill>
                  <a:schemeClr val="bg1"/>
                </a:solidFill>
              </a:rPr>
              <a:t>Auskunft für Fachbehörden</a:t>
            </a:r>
          </a:p>
          <a:p>
            <a:pPr algn="just">
              <a:spcBef>
                <a:spcPct val="20000"/>
              </a:spcBef>
            </a:pPr>
            <a:r>
              <a:rPr lang="de-DE" sz="1800" dirty="0" smtClean="0">
                <a:solidFill>
                  <a:schemeClr val="bg1"/>
                </a:solidFill>
              </a:rPr>
              <a:t>können unter „Bauantrag elektronisch stellen“ gewählt werden.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 smtClean="0"/>
              <a:t>Unter </a:t>
            </a:r>
            <a:r>
              <a:rPr lang="de-DE" sz="1600" dirty="0"/>
              <a:t>Bauantrag-Online „Antragsunterlagen“ stehen alle vom Antragsteller zur Verfügung gestellten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Dateien</a:t>
            </a:r>
            <a:endParaRPr lang="de-DE" sz="1600" dirty="0"/>
          </a:p>
          <a:p>
            <a:r>
              <a:rPr lang="de-DE" sz="1600" dirty="0" smtClean="0"/>
              <a:t>zur </a:t>
            </a:r>
            <a:r>
              <a:rPr lang="de-DE" sz="1600" dirty="0"/>
              <a:t>Ansicht im PDF- oder DOC-Format bereit.</a:t>
            </a: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" y="1880828"/>
            <a:ext cx="5868483" cy="3204356"/>
          </a:xfrm>
          <a:prstGeom prst="rect">
            <a:avLst/>
          </a:prstGeom>
        </p:spPr>
      </p:pic>
      <p:sp>
        <p:nvSpPr>
          <p:cNvPr id="23558" name="Line 8"/>
          <p:cNvSpPr>
            <a:spLocks noChangeShapeType="1"/>
          </p:cNvSpPr>
          <p:nvPr/>
        </p:nvSpPr>
        <p:spPr bwMode="auto">
          <a:xfrm flipH="1" flipV="1">
            <a:off x="3476835" y="3140967"/>
            <a:ext cx="2958625" cy="86429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 smtClean="0"/>
              <a:t>Die „Chronologie</a:t>
            </a:r>
            <a:r>
              <a:rPr lang="de-DE" sz="1600" dirty="0"/>
              <a:t>“ über den Bauantrag-Online </a:t>
            </a:r>
            <a:r>
              <a:rPr lang="de-DE" sz="1600" dirty="0" smtClean="0"/>
              <a:t>enthält  </a:t>
            </a:r>
            <a:r>
              <a:rPr lang="de-DE" sz="1600" dirty="0"/>
              <a:t>Informationen über die wichtigen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Daten </a:t>
            </a:r>
            <a:r>
              <a:rPr lang="de-DE" sz="1600" dirty="0"/>
              <a:t>des Antrags 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den von der Bauaufsicht geführten Schriftwechsel.</a:t>
            </a: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5" y="2024844"/>
            <a:ext cx="5599150" cy="3312368"/>
          </a:xfrm>
          <a:prstGeom prst="rect">
            <a:avLst/>
          </a:prstGeom>
        </p:spPr>
      </p:pic>
      <p:sp>
        <p:nvSpPr>
          <p:cNvPr id="24582" name="Line 5"/>
          <p:cNvSpPr>
            <a:spLocks noChangeShapeType="1"/>
          </p:cNvSpPr>
          <p:nvPr/>
        </p:nvSpPr>
        <p:spPr bwMode="auto">
          <a:xfrm flipH="1" flipV="1">
            <a:off x="3349294" y="3681027"/>
            <a:ext cx="3007056" cy="8988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 flipH="1">
            <a:off x="2684746" y="4581524"/>
            <a:ext cx="3671603" cy="43165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 smtClean="0"/>
              <a:t>Unter </a:t>
            </a:r>
            <a:r>
              <a:rPr lang="de-DE" sz="1600" dirty="0"/>
              <a:t>dem Punkt Behörden-beteiligung sind alle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erforderlichen Stellungnahmen 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und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ihr </a:t>
            </a:r>
            <a:r>
              <a:rPr lang="de-DE" sz="1600" dirty="0" smtClean="0"/>
              <a:t>Bearbeitungsstand auf-geführt</a:t>
            </a:r>
            <a:r>
              <a:rPr lang="de-DE" sz="1600" dirty="0"/>
              <a:t>.</a:t>
            </a: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9774" r="27995" b="32465"/>
          <a:stretch>
            <a:fillRect/>
          </a:stretch>
        </p:blipFill>
        <p:spPr bwMode="auto">
          <a:xfrm>
            <a:off x="507340" y="1592263"/>
            <a:ext cx="5683911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Line 5"/>
          <p:cNvSpPr>
            <a:spLocks noChangeShapeType="1"/>
          </p:cNvSpPr>
          <p:nvPr/>
        </p:nvSpPr>
        <p:spPr bwMode="auto">
          <a:xfrm flipH="1" flipV="1">
            <a:off x="3510096" y="2060575"/>
            <a:ext cx="2846254" cy="15843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flipH="1" flipV="1">
            <a:off x="4875611" y="3305175"/>
            <a:ext cx="1480739" cy="844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07339" y="754063"/>
            <a:ext cx="8915400" cy="838200"/>
          </a:xfrm>
        </p:spPr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356350" y="1600201"/>
            <a:ext cx="2971800" cy="44926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 smtClean="0"/>
              <a:t>Unter </a:t>
            </a:r>
            <a:r>
              <a:rPr lang="de-DE" sz="1600" dirty="0"/>
              <a:t>„Interaktiv“ haben Sie beim „Bauantrag-Online“ folgende Optionen: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Anzeige </a:t>
            </a:r>
            <a:r>
              <a:rPr lang="de-DE" sz="1600" dirty="0"/>
              <a:t>des Baubeginns und der Rohbau- und Schluss-besichtigung </a:t>
            </a:r>
            <a:r>
              <a:rPr lang="de-DE" sz="1600" dirty="0" smtClean="0"/>
              <a:t> und</a:t>
            </a:r>
            <a:endParaRPr lang="de-DE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/>
              <a:t>Meldungen an die Bauaufsicht </a:t>
            </a:r>
            <a:br>
              <a:rPr lang="de-DE" sz="1600" dirty="0"/>
            </a:br>
            <a:endParaRPr lang="de-DE" sz="1600" dirty="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" t="15060" r="43359" b="37035"/>
          <a:stretch>
            <a:fillRect/>
          </a:stretch>
        </p:blipFill>
        <p:spPr bwMode="auto">
          <a:xfrm>
            <a:off x="1559852" y="1592263"/>
            <a:ext cx="4631398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Line 6"/>
          <p:cNvSpPr>
            <a:spLocks noChangeShapeType="1"/>
          </p:cNvSpPr>
          <p:nvPr/>
        </p:nvSpPr>
        <p:spPr bwMode="auto">
          <a:xfrm flipH="1" flipV="1">
            <a:off x="3714750" y="2624138"/>
            <a:ext cx="2641600" cy="109289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25394" r="85417" b="50348"/>
          <a:stretch>
            <a:fillRect/>
          </a:stretch>
        </p:blipFill>
        <p:spPr bwMode="auto">
          <a:xfrm>
            <a:off x="507339" y="1592264"/>
            <a:ext cx="107143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2" name="Line 11"/>
          <p:cNvSpPr>
            <a:spLocks noChangeShapeType="1"/>
          </p:cNvSpPr>
          <p:nvPr/>
        </p:nvSpPr>
        <p:spPr bwMode="auto">
          <a:xfrm flipH="1" flipV="1">
            <a:off x="2504727" y="3454398"/>
            <a:ext cx="3851623" cy="9827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Bauantragsauskunft-Online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600" dirty="0" smtClean="0"/>
              <a:t>Unter </a:t>
            </a:r>
            <a:r>
              <a:rPr lang="de-DE" sz="1600" dirty="0"/>
              <a:t>dem Punkt „</a:t>
            </a:r>
            <a:r>
              <a:rPr lang="de-DE" sz="1600" dirty="0" err="1" smtClean="0"/>
              <a:t>Geneh</a:t>
            </a:r>
            <a:r>
              <a:rPr lang="de-DE" sz="1600" dirty="0" smtClean="0"/>
              <a:t>-   </a:t>
            </a:r>
            <a:r>
              <a:rPr lang="de-DE" sz="1600" dirty="0" err="1" smtClean="0"/>
              <a:t>migungen</a:t>
            </a:r>
            <a:r>
              <a:rPr lang="de-DE" sz="1600" dirty="0" smtClean="0"/>
              <a:t>“ steht </a:t>
            </a:r>
            <a:r>
              <a:rPr lang="de-DE" sz="1600" dirty="0"/>
              <a:t>die Bau-genehmigung </a:t>
            </a:r>
            <a:r>
              <a:rPr lang="de-DE" sz="1600" dirty="0" smtClean="0"/>
              <a:t>online zur Verfügung</a:t>
            </a:r>
            <a:r>
              <a:rPr lang="de-DE" dirty="0"/>
              <a:t>.</a:t>
            </a: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84" y="1964891"/>
            <a:ext cx="5776617" cy="2817862"/>
          </a:xfrm>
          <a:prstGeom prst="rect">
            <a:avLst/>
          </a:prstGeom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 flipH="1" flipV="1">
            <a:off x="3944888" y="2924944"/>
            <a:ext cx="2411462" cy="897756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762000"/>
            <a:ext cx="8903362" cy="838200"/>
          </a:xfrm>
        </p:spPr>
        <p:txBody>
          <a:bodyPr/>
          <a:lstStyle/>
          <a:p>
            <a:pPr eaLnBrk="1" hangingPunct="1"/>
            <a:r>
              <a:rPr lang="de-DE" sz="2800" smtClean="0"/>
              <a:t>Zugang für Fachbehörden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426862" y="1448780"/>
            <a:ext cx="2971800" cy="47525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0" indent="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sz="1500" dirty="0"/>
              <a:t>Für Fachbehörden ist ebenfalls eine Beteiligung am „</a:t>
            </a:r>
            <a:r>
              <a:rPr lang="de-DE" sz="1500" dirty="0" smtClean="0"/>
              <a:t>Integrierten </a:t>
            </a:r>
            <a:r>
              <a:rPr lang="de-DE" sz="1500" dirty="0"/>
              <a:t>Bauportal“ möglich. Ihnen stehen die selben Informationen wie den Antragstellern und den Architekten sowie die Stellungnahmen der anderen Fachbehörden zur Verfügung und können immer auf den aktuellen Datenbestand zugreifen.</a:t>
            </a:r>
          </a:p>
          <a:p>
            <a:r>
              <a:rPr lang="de-DE" sz="1500" dirty="0"/>
              <a:t>Die Fachbehörden erhalten eine Email mit den Stammdaten des Vorgangs und der planungs-rechtlichen Einordnung.</a:t>
            </a:r>
          </a:p>
          <a:p>
            <a:r>
              <a:rPr lang="de-DE" sz="1500" dirty="0"/>
              <a:t>Über den „Link“ wird direkt auf die Seite für beteiligte Ämter verzweigt. 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20465" r="23796" b="7683"/>
          <a:stretch>
            <a:fillRect/>
          </a:stretch>
        </p:blipFill>
        <p:spPr bwMode="auto">
          <a:xfrm>
            <a:off x="507339" y="1448780"/>
            <a:ext cx="586116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2691475" y="3429000"/>
            <a:ext cx="3743986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3627042" y="4113214"/>
            <a:ext cx="2808419" cy="93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Zugang für Fachbehörden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lvl1pPr marL="190500" indent="-190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64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241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indent="-4572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de-DE" sz="1400" dirty="0" smtClean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Unter Bauantrag für „Fach-behörden“ stehen den beteiligten Institutionen die gleichen Informationen wie dem Bauherrn und dem Architekten zur Verfügung: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•	den Antragsstatus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die Antragsunterlagen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die Chronologie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die Behördenbeteiligung</a:t>
            </a:r>
          </a:p>
          <a:p>
            <a:pPr algn="just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den Bauantrag interaktiv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    und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de-DE" sz="1600" dirty="0" smtClean="0">
                <a:solidFill>
                  <a:schemeClr val="bg1"/>
                </a:solidFill>
                <a:latin typeface="Arial" charset="0"/>
              </a:rPr>
              <a:t>•	die Genehmigung.</a:t>
            </a:r>
          </a:p>
          <a:p>
            <a:pPr algn="just" eaLnBrk="0" hangingPunct="0">
              <a:spcBef>
                <a:spcPct val="50000"/>
              </a:spcBef>
              <a:defRPr/>
            </a:pPr>
            <a:endParaRPr lang="de-DE" sz="16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0" y="1592263"/>
            <a:ext cx="5849010" cy="45005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75209" y="2133124"/>
            <a:ext cx="15481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2">
                    <a:lumMod val="75000"/>
                  </a:schemeClr>
                </a:solidFill>
              </a:rPr>
              <a:t>21.05.2013</a:t>
            </a:r>
            <a:endParaRPr lang="de-DE" sz="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Zugang für Fachbehörden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718072" y="209550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356350" y="1600671"/>
            <a:ext cx="2971800" cy="449262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190500" indent="-19050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dirty="0" smtClean="0"/>
              <a:t>    </a:t>
            </a:r>
            <a:r>
              <a:rPr lang="de-DE" sz="1600" dirty="0" smtClean="0"/>
              <a:t>Fachbehörden </a:t>
            </a:r>
            <a:r>
              <a:rPr lang="de-DE" sz="1600" dirty="0"/>
              <a:t>können auch </a:t>
            </a:r>
            <a:r>
              <a:rPr lang="de-DE" sz="1600" dirty="0" smtClean="0"/>
              <a:t>direkt auf </a:t>
            </a:r>
            <a:r>
              <a:rPr lang="de-DE" sz="1600" dirty="0"/>
              <a:t>Vorgänge zugreifen, indem sie sich im Integrierten Bauportal anmelden. Sie erhalten </a:t>
            </a:r>
            <a:r>
              <a:rPr lang="de-DE" sz="1600" dirty="0" smtClean="0"/>
              <a:t>Informationen </a:t>
            </a:r>
            <a:r>
              <a:rPr lang="de-DE" sz="1600" dirty="0"/>
              <a:t>über die Stellungnahmen der anderen Ämter und können feststellen, ob die </a:t>
            </a:r>
            <a:r>
              <a:rPr lang="de-DE" sz="1600" dirty="0" smtClean="0"/>
              <a:t>Baugenehmigung </a:t>
            </a:r>
            <a:r>
              <a:rPr lang="de-DE" sz="1600" dirty="0"/>
              <a:t>schon erteilt ist. </a:t>
            </a:r>
          </a:p>
          <a:p>
            <a:endParaRPr lang="de-DE" dirty="0"/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1952836"/>
            <a:ext cx="5153025" cy="3419475"/>
          </a:xfrm>
          <a:prstGeom prst="rect">
            <a:avLst/>
          </a:prstGeom>
        </p:spPr>
      </p:pic>
      <p:sp>
        <p:nvSpPr>
          <p:cNvPr id="34824" name="Line 11"/>
          <p:cNvSpPr>
            <a:spLocks noChangeShapeType="1"/>
          </p:cNvSpPr>
          <p:nvPr/>
        </p:nvSpPr>
        <p:spPr bwMode="auto">
          <a:xfrm flipH="1">
            <a:off x="2792760" y="3846983"/>
            <a:ext cx="3563590" cy="5541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762000"/>
            <a:ext cx="8903362" cy="838200"/>
          </a:xfrm>
        </p:spPr>
        <p:txBody>
          <a:bodyPr/>
          <a:lstStyle/>
          <a:p>
            <a:pPr eaLnBrk="1" hangingPunct="1"/>
            <a:r>
              <a:rPr lang="de-DE" sz="2800" smtClean="0"/>
              <a:t>Zugang für Fachbehörden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1718072" y="2095500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63515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190500" indent="-19050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dirty="0" smtClean="0"/>
              <a:t>    </a:t>
            </a:r>
            <a:r>
              <a:rPr lang="de-DE" sz="1600" dirty="0" smtClean="0"/>
              <a:t>Die </a:t>
            </a:r>
            <a:r>
              <a:rPr lang="de-DE" sz="1600" dirty="0"/>
              <a:t>beteiligten </a:t>
            </a:r>
            <a:r>
              <a:rPr lang="de-DE" sz="1600" dirty="0" smtClean="0"/>
              <a:t>Fachbehörden erhalten </a:t>
            </a:r>
            <a:r>
              <a:rPr lang="de-DE" sz="1600" dirty="0"/>
              <a:t>den Zugang zum Online-Modul </a:t>
            </a:r>
            <a:r>
              <a:rPr lang="de-DE" sz="1600" dirty="0" smtClean="0"/>
              <a:t>in dem </a:t>
            </a:r>
            <a:r>
              <a:rPr lang="de-DE" sz="1600" dirty="0"/>
              <a:t>sie den Zugang bei der Abteilung Bauen und Wohnen beantragen</a:t>
            </a:r>
            <a:r>
              <a:rPr lang="de-DE" dirty="0"/>
              <a:t>.</a:t>
            </a: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2924944"/>
            <a:ext cx="3438525" cy="1171575"/>
          </a:xfrm>
          <a:prstGeom prst="rect">
            <a:avLst/>
          </a:prstGeom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 flipH="1" flipV="1">
            <a:off x="3349294" y="3429000"/>
            <a:ext cx="3046611" cy="2524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 flipV="1">
            <a:off x="3349294" y="3681413"/>
            <a:ext cx="3046611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Zugang für Fachbehörden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190500" indent="-19050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dirty="0" smtClean="0"/>
              <a:t>    </a:t>
            </a:r>
            <a:r>
              <a:rPr lang="de-DE" sz="1600" dirty="0" smtClean="0"/>
              <a:t>Die </a:t>
            </a:r>
            <a:r>
              <a:rPr lang="de-DE" sz="1600" dirty="0"/>
              <a:t>Stellungnahmen können durch einfaches Hochladen des Dokumentes oder  anklicken des Button „keine Bedenken“ direkt in den Vorgang </a:t>
            </a:r>
            <a:r>
              <a:rPr lang="de-DE" sz="1600" dirty="0" smtClean="0"/>
              <a:t>übertragen </a:t>
            </a:r>
            <a:r>
              <a:rPr lang="de-DE" sz="1600" dirty="0"/>
              <a:t>werden. Zusätzlich stehen die Stellungnahmen der anderen Fachbehörden zur Verfügung</a:t>
            </a:r>
            <a:r>
              <a:rPr lang="de-DE" dirty="0"/>
              <a:t>.</a:t>
            </a: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97" y="1844824"/>
            <a:ext cx="3922866" cy="2908151"/>
          </a:xfrm>
          <a:prstGeom prst="rect">
            <a:avLst/>
          </a:prstGeom>
        </p:spPr>
      </p:pic>
      <p:sp>
        <p:nvSpPr>
          <p:cNvPr id="36870" name="Line 6"/>
          <p:cNvSpPr>
            <a:spLocks noChangeShapeType="1"/>
          </p:cNvSpPr>
          <p:nvPr/>
        </p:nvSpPr>
        <p:spPr bwMode="auto">
          <a:xfrm flipH="1" flipV="1">
            <a:off x="2972779" y="2744924"/>
            <a:ext cx="3383571" cy="1044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871" name="Line 9"/>
          <p:cNvSpPr>
            <a:spLocks noChangeShapeType="1"/>
          </p:cNvSpPr>
          <p:nvPr/>
        </p:nvSpPr>
        <p:spPr bwMode="auto">
          <a:xfrm flipH="1" flipV="1">
            <a:off x="3080792" y="3609019"/>
            <a:ext cx="3237722" cy="100901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1968557" y="3176440"/>
            <a:ext cx="6239404" cy="298767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968557" y="2190602"/>
            <a:ext cx="6239404" cy="7921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lIns="36000" rIns="36000" anchor="ctr" anchorCtr="0"/>
          <a:lstStyle/>
          <a:p>
            <a:pPr algn="ctr" eaLnBrk="0" hangingPunct="0"/>
            <a:r>
              <a:rPr lang="de-DE" b="1" dirty="0">
                <a:solidFill>
                  <a:schemeClr val="bg1"/>
                </a:solidFill>
              </a:rPr>
              <a:t>Integriertes Bauportal</a:t>
            </a: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1949640" y="822178"/>
            <a:ext cx="459184" cy="612775"/>
            <a:chOff x="2394" y="2614"/>
            <a:chExt cx="1152" cy="1664"/>
          </a:xfrm>
        </p:grpSpPr>
        <p:sp>
          <p:nvSpPr>
            <p:cNvPr id="31" name="PubTriangle"/>
            <p:cNvSpPr>
              <a:spLocks noEditPoints="1" noChangeArrowheads="1"/>
            </p:cNvSpPr>
            <p:nvPr/>
          </p:nvSpPr>
          <p:spPr bwMode="auto">
            <a:xfrm rot="8100000">
              <a:off x="2394" y="3126"/>
              <a:ext cx="1152" cy="1152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2644" y="2614"/>
              <a:ext cx="635" cy="635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8"/>
          <p:cNvGrpSpPr>
            <a:grpSpLocks/>
          </p:cNvGrpSpPr>
          <p:nvPr/>
        </p:nvGrpSpPr>
        <p:grpSpPr bwMode="auto">
          <a:xfrm>
            <a:off x="3626436" y="822177"/>
            <a:ext cx="1004358" cy="684212"/>
            <a:chOff x="2281" y="777"/>
            <a:chExt cx="584" cy="431"/>
          </a:xfrm>
        </p:grpSpPr>
        <p:sp>
          <p:nvSpPr>
            <p:cNvPr id="34" name="PubTriangle"/>
            <p:cNvSpPr>
              <a:spLocks noEditPoints="1" noChangeArrowheads="1"/>
            </p:cNvSpPr>
            <p:nvPr/>
          </p:nvSpPr>
          <p:spPr bwMode="auto">
            <a:xfrm rot="8100000">
              <a:off x="2598" y="896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2656" y="777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PubTriangle"/>
            <p:cNvSpPr>
              <a:spLocks noEditPoints="1" noChangeArrowheads="1"/>
            </p:cNvSpPr>
            <p:nvPr/>
          </p:nvSpPr>
          <p:spPr bwMode="auto">
            <a:xfrm rot="8100000">
              <a:off x="2281" y="896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2339" y="777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PubTriangle"/>
            <p:cNvSpPr>
              <a:spLocks noEditPoints="1" noChangeArrowheads="1"/>
            </p:cNvSpPr>
            <p:nvPr/>
          </p:nvSpPr>
          <p:spPr bwMode="auto">
            <a:xfrm rot="8100000">
              <a:off x="2448" y="941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2506" y="822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0" name="Group 15"/>
          <p:cNvGrpSpPr>
            <a:grpSpLocks/>
          </p:cNvGrpSpPr>
          <p:nvPr/>
        </p:nvGrpSpPr>
        <p:grpSpPr bwMode="auto">
          <a:xfrm>
            <a:off x="7526924" y="822178"/>
            <a:ext cx="459185" cy="612775"/>
            <a:chOff x="2394" y="2614"/>
            <a:chExt cx="1152" cy="1664"/>
          </a:xfrm>
        </p:grpSpPr>
        <p:sp>
          <p:nvSpPr>
            <p:cNvPr id="41" name="PubTriangle"/>
            <p:cNvSpPr>
              <a:spLocks noEditPoints="1" noChangeArrowheads="1"/>
            </p:cNvSpPr>
            <p:nvPr/>
          </p:nvSpPr>
          <p:spPr bwMode="auto">
            <a:xfrm rot="8100000">
              <a:off x="2394" y="3126"/>
              <a:ext cx="1152" cy="1152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2644" y="2614"/>
              <a:ext cx="635" cy="635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3" name="Group 18"/>
          <p:cNvGrpSpPr>
            <a:grpSpLocks/>
          </p:cNvGrpSpPr>
          <p:nvPr/>
        </p:nvGrpSpPr>
        <p:grpSpPr bwMode="auto">
          <a:xfrm>
            <a:off x="5263678" y="822177"/>
            <a:ext cx="1004358" cy="684212"/>
            <a:chOff x="2281" y="777"/>
            <a:chExt cx="584" cy="431"/>
          </a:xfrm>
        </p:grpSpPr>
        <p:sp>
          <p:nvSpPr>
            <p:cNvPr id="44" name="PubTriangle"/>
            <p:cNvSpPr>
              <a:spLocks noEditPoints="1" noChangeArrowheads="1"/>
            </p:cNvSpPr>
            <p:nvPr/>
          </p:nvSpPr>
          <p:spPr bwMode="auto">
            <a:xfrm rot="8100000">
              <a:off x="2598" y="896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2656" y="777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PubTriangle"/>
            <p:cNvSpPr>
              <a:spLocks noEditPoints="1" noChangeArrowheads="1"/>
            </p:cNvSpPr>
            <p:nvPr/>
          </p:nvSpPr>
          <p:spPr bwMode="auto">
            <a:xfrm rot="8100000">
              <a:off x="2281" y="896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Oval 22"/>
            <p:cNvSpPr>
              <a:spLocks noChangeArrowheads="1"/>
            </p:cNvSpPr>
            <p:nvPr/>
          </p:nvSpPr>
          <p:spPr bwMode="auto">
            <a:xfrm>
              <a:off x="2339" y="777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PubTriangle"/>
            <p:cNvSpPr>
              <a:spLocks noEditPoints="1" noChangeArrowheads="1"/>
            </p:cNvSpPr>
            <p:nvPr/>
          </p:nvSpPr>
          <p:spPr bwMode="auto">
            <a:xfrm rot="8100000">
              <a:off x="2448" y="941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2506" y="822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accent2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1784648" y="404664"/>
            <a:ext cx="833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200"/>
              <a:t>Entwurfs-</a:t>
            </a:r>
            <a:br>
              <a:rPr lang="de-DE" sz="1200"/>
            </a:br>
            <a:r>
              <a:rPr lang="de-DE" sz="1200"/>
              <a:t>verfasser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3570075" y="447527"/>
            <a:ext cx="1172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200" dirty="0"/>
              <a:t>Interne</a:t>
            </a:r>
            <a:br>
              <a:rPr lang="de-DE" sz="1200" dirty="0"/>
            </a:br>
            <a:r>
              <a:rPr lang="de-DE" sz="1200" dirty="0" smtClean="0"/>
              <a:t>Fachbehörden</a:t>
            </a:r>
            <a:endParaRPr lang="de-DE" sz="1200" dirty="0"/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5170340" y="433239"/>
            <a:ext cx="11721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200" dirty="0"/>
              <a:t>Externe </a:t>
            </a:r>
            <a:br>
              <a:rPr lang="de-DE" sz="1200" dirty="0"/>
            </a:br>
            <a:r>
              <a:rPr lang="de-DE" sz="1200" dirty="0" smtClean="0"/>
              <a:t>Fachbehörden</a:t>
            </a:r>
            <a:endParaRPr lang="de-DE" sz="1200" dirty="0"/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7378774" y="461814"/>
            <a:ext cx="7296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200"/>
              <a:t>Bauherr</a:t>
            </a:r>
          </a:p>
        </p:txBody>
      </p:sp>
      <p:cxnSp>
        <p:nvCxnSpPr>
          <p:cNvPr id="54" name="AutoShape 29"/>
          <p:cNvCxnSpPr>
            <a:cxnSpLocks noChangeShapeType="1"/>
            <a:stCxn id="31" idx="5"/>
            <a:endCxn id="29" idx="0"/>
          </p:cNvCxnSpPr>
          <p:nvPr/>
        </p:nvCxnSpPr>
        <p:spPr bwMode="auto">
          <a:xfrm rot="16200000" flipH="1">
            <a:off x="3225394" y="327738"/>
            <a:ext cx="817563" cy="2908167"/>
          </a:xfrm>
          <a:prstGeom prst="bentConnector3">
            <a:avLst>
              <a:gd name="adj1" fmla="val 59028"/>
            </a:avLst>
          </a:prstGeom>
          <a:noFill/>
          <a:ln w="2222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30"/>
          <p:cNvCxnSpPr>
            <a:cxnSpLocks noChangeShapeType="1"/>
          </p:cNvCxnSpPr>
          <p:nvPr/>
        </p:nvCxnSpPr>
        <p:spPr bwMode="auto">
          <a:xfrm rot="16200000" flipH="1">
            <a:off x="4205014" y="1285549"/>
            <a:ext cx="746125" cy="1038582"/>
          </a:xfrm>
          <a:prstGeom prst="bentConnector3">
            <a:avLst>
              <a:gd name="adj1" fmla="val 55954"/>
            </a:avLst>
          </a:prstGeom>
          <a:noFill/>
          <a:ln w="2222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AutoShape 31"/>
          <p:cNvCxnSpPr>
            <a:cxnSpLocks noChangeShapeType="1"/>
          </p:cNvCxnSpPr>
          <p:nvPr/>
        </p:nvCxnSpPr>
        <p:spPr bwMode="auto">
          <a:xfrm rot="5400000">
            <a:off x="5061735" y="1458302"/>
            <a:ext cx="746125" cy="693077"/>
          </a:xfrm>
          <a:prstGeom prst="bentConnector3">
            <a:avLst>
              <a:gd name="adj1" fmla="val 55954"/>
            </a:avLst>
          </a:prstGeom>
          <a:noFill/>
          <a:ln w="12700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32"/>
          <p:cNvCxnSpPr>
            <a:cxnSpLocks noChangeShapeType="1"/>
            <a:stCxn id="41" idx="5"/>
            <a:endCxn id="29" idx="0"/>
          </p:cNvCxnSpPr>
          <p:nvPr/>
        </p:nvCxnSpPr>
        <p:spPr bwMode="auto">
          <a:xfrm rot="5400000">
            <a:off x="6014036" y="447263"/>
            <a:ext cx="817563" cy="2669117"/>
          </a:xfrm>
          <a:prstGeom prst="bentConnector3">
            <a:avLst>
              <a:gd name="adj1" fmla="val 59028"/>
            </a:avLst>
          </a:prstGeom>
          <a:noFill/>
          <a:ln w="2222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AutoShape 35"/>
          <p:cNvSpPr>
            <a:spLocks noChangeAspect="1" noChangeArrowheads="1"/>
          </p:cNvSpPr>
          <p:nvPr/>
        </p:nvSpPr>
        <p:spPr bwMode="auto">
          <a:xfrm>
            <a:off x="3844850" y="4541689"/>
            <a:ext cx="2491978" cy="723900"/>
          </a:xfrm>
          <a:prstGeom prst="flowChartProcess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 anchorCtr="1"/>
          <a:lstStyle/>
          <a:p>
            <a:pPr algn="ctr" eaLnBrk="0" hangingPunct="0"/>
            <a:r>
              <a:rPr lang="de-DE" sz="2000" dirty="0"/>
              <a:t>Digitale Akte</a:t>
            </a:r>
            <a:endParaRPr lang="de-DE" sz="1100" dirty="0">
              <a:solidFill>
                <a:schemeClr val="accent2"/>
              </a:solidFill>
            </a:endParaRPr>
          </a:p>
        </p:txBody>
      </p:sp>
      <p:sp>
        <p:nvSpPr>
          <p:cNvPr id="59" name="AutoShape 38"/>
          <p:cNvSpPr>
            <a:spLocks noChangeArrowheads="1"/>
          </p:cNvSpPr>
          <p:nvPr/>
        </p:nvSpPr>
        <p:spPr bwMode="auto">
          <a:xfrm>
            <a:off x="6192366" y="3422502"/>
            <a:ext cx="1800622" cy="684212"/>
          </a:xfrm>
          <a:prstGeom prst="flowChartProcess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 anchorCtr="1"/>
          <a:lstStyle/>
          <a:p>
            <a:pPr algn="ctr" eaLnBrk="0" hangingPunct="0"/>
            <a:r>
              <a:rPr lang="de-DE" sz="2000" dirty="0"/>
              <a:t>Formularserver</a:t>
            </a:r>
          </a:p>
        </p:txBody>
      </p:sp>
      <p:sp>
        <p:nvSpPr>
          <p:cNvPr id="60" name="AutoShape 39"/>
          <p:cNvSpPr>
            <a:spLocks noChangeArrowheads="1"/>
          </p:cNvSpPr>
          <p:nvPr/>
        </p:nvSpPr>
        <p:spPr bwMode="auto">
          <a:xfrm>
            <a:off x="2143976" y="3422502"/>
            <a:ext cx="1800622" cy="684212"/>
          </a:xfrm>
          <a:prstGeom prst="flowChartProcess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 anchorCtr="1"/>
          <a:lstStyle/>
          <a:p>
            <a:pPr algn="ctr" eaLnBrk="0" hangingPunct="0"/>
            <a:r>
              <a:rPr lang="de-DE" sz="2000" dirty="0"/>
              <a:t>Viewer</a:t>
            </a:r>
          </a:p>
          <a:p>
            <a:pPr algn="ctr" eaLnBrk="0" hangingPunct="0"/>
            <a:r>
              <a:rPr lang="de-DE" sz="2000" dirty="0"/>
              <a:t>Adobe Reader</a:t>
            </a:r>
          </a:p>
        </p:txBody>
      </p:sp>
      <p:cxnSp>
        <p:nvCxnSpPr>
          <p:cNvPr id="61" name="AutoShape 41"/>
          <p:cNvCxnSpPr>
            <a:cxnSpLocks noChangeShapeType="1"/>
            <a:stCxn id="74" idx="0"/>
            <a:endCxn id="29" idx="2"/>
          </p:cNvCxnSpPr>
          <p:nvPr/>
        </p:nvCxnSpPr>
        <p:spPr bwMode="auto">
          <a:xfrm flipV="1">
            <a:off x="5088259" y="2982764"/>
            <a:ext cx="0" cy="4397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AutoShape 42"/>
          <p:cNvCxnSpPr>
            <a:cxnSpLocks noChangeShapeType="1"/>
            <a:stCxn id="60" idx="2"/>
            <a:endCxn id="58" idx="1"/>
          </p:cNvCxnSpPr>
          <p:nvPr/>
        </p:nvCxnSpPr>
        <p:spPr bwMode="auto">
          <a:xfrm rot="16200000" flipH="1">
            <a:off x="3046536" y="4105325"/>
            <a:ext cx="796925" cy="799704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Line 44"/>
          <p:cNvSpPr>
            <a:spLocks noChangeShapeType="1"/>
          </p:cNvSpPr>
          <p:nvPr/>
        </p:nvSpPr>
        <p:spPr bwMode="auto">
          <a:xfrm flipV="1">
            <a:off x="7115894" y="2960540"/>
            <a:ext cx="0" cy="468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45"/>
          <p:cNvSpPr>
            <a:spLocks noChangeShapeType="1"/>
          </p:cNvSpPr>
          <p:nvPr/>
        </p:nvSpPr>
        <p:spPr bwMode="auto">
          <a:xfrm flipH="1" flipV="1">
            <a:off x="3021069" y="2960540"/>
            <a:ext cx="0" cy="468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5" name="Group 47"/>
          <p:cNvGrpSpPr>
            <a:grpSpLocks/>
          </p:cNvGrpSpPr>
          <p:nvPr/>
        </p:nvGrpSpPr>
        <p:grpSpPr bwMode="auto">
          <a:xfrm>
            <a:off x="4094219" y="5479902"/>
            <a:ext cx="1004358" cy="684212"/>
            <a:chOff x="2604" y="3407"/>
            <a:chExt cx="584" cy="431"/>
          </a:xfrm>
        </p:grpSpPr>
        <p:sp>
          <p:nvSpPr>
            <p:cNvPr id="66" name="PubTriangle"/>
            <p:cNvSpPr>
              <a:spLocks noEditPoints="1" noChangeArrowheads="1"/>
            </p:cNvSpPr>
            <p:nvPr/>
          </p:nvSpPr>
          <p:spPr bwMode="auto">
            <a:xfrm rot="8100000">
              <a:off x="2921" y="3526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Oval 49"/>
            <p:cNvSpPr>
              <a:spLocks noChangeArrowheads="1"/>
            </p:cNvSpPr>
            <p:nvPr/>
          </p:nvSpPr>
          <p:spPr bwMode="auto">
            <a:xfrm>
              <a:off x="2979" y="3407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PubTriangle"/>
            <p:cNvSpPr>
              <a:spLocks noEditPoints="1" noChangeArrowheads="1"/>
            </p:cNvSpPr>
            <p:nvPr/>
          </p:nvSpPr>
          <p:spPr bwMode="auto">
            <a:xfrm rot="8100000">
              <a:off x="2604" y="3526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51"/>
            <p:cNvSpPr>
              <a:spLocks noChangeArrowheads="1"/>
            </p:cNvSpPr>
            <p:nvPr/>
          </p:nvSpPr>
          <p:spPr bwMode="auto">
            <a:xfrm>
              <a:off x="2662" y="3407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PubTriangle"/>
            <p:cNvSpPr>
              <a:spLocks noEditPoints="1" noChangeArrowheads="1"/>
            </p:cNvSpPr>
            <p:nvPr/>
          </p:nvSpPr>
          <p:spPr bwMode="auto">
            <a:xfrm rot="8100000">
              <a:off x="2771" y="3571"/>
              <a:ext cx="267" cy="267"/>
            </a:xfrm>
            <a:custGeom>
              <a:avLst/>
              <a:gdLst>
                <a:gd name="G0" fmla="+- 0 0 0"/>
                <a:gd name="G1" fmla="*/ 10800 1 2"/>
                <a:gd name="G2" fmla="*/ G1 10800 21600"/>
                <a:gd name="G3" fmla="+- 10800 0 G2"/>
                <a:gd name="G4" fmla="+- 10800 0 0"/>
                <a:gd name="G5" fmla="+- G1 10800 0"/>
                <a:gd name="G6" fmla="*/ 10800 1 2"/>
                <a:gd name="G7" fmla="+- 10800 0 0"/>
                <a:gd name="G8" fmla="+- G2 G6 G1"/>
                <a:gd name="G9" fmla="+- G8 10800 0"/>
                <a:gd name="G10" fmla="+- G6 10800 0"/>
                <a:gd name="T0" fmla="*/ 10800 w 21600"/>
                <a:gd name="T1" fmla="*/ 0 h 21600"/>
                <a:gd name="T2" fmla="*/ 5400 w 21600"/>
                <a:gd name="T3" fmla="*/ 10800 h 21600"/>
                <a:gd name="T4" fmla="*/ 0 w 21600"/>
                <a:gd name="T5" fmla="*/ 21600 h 21600"/>
                <a:gd name="T6" fmla="*/ 10800 w 21600"/>
                <a:gd name="T7" fmla="*/ 16200 h 21600"/>
                <a:gd name="T8" fmla="*/ 21600 w 21600"/>
                <a:gd name="T9" fmla="*/ 10800 h 21600"/>
                <a:gd name="T10" fmla="*/ 16200 w 21600"/>
                <a:gd name="T11" fmla="*/ 5400 h 21600"/>
                <a:gd name="T12" fmla="*/ G3 w 21600"/>
                <a:gd name="T13" fmla="*/ G6 h 21600"/>
                <a:gd name="T14" fmla="*/ G5 w 21600"/>
                <a:gd name="T15" fmla="*/ G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0" y="21600"/>
                  </a:lnTo>
                  <a:lnTo>
                    <a:pt x="21600" y="1080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Oval 53"/>
            <p:cNvSpPr>
              <a:spLocks noChangeArrowheads="1"/>
            </p:cNvSpPr>
            <p:nvPr/>
          </p:nvSpPr>
          <p:spPr bwMode="auto">
            <a:xfrm>
              <a:off x="2829" y="3452"/>
              <a:ext cx="147" cy="14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53882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2" name="Text Box 54"/>
          <p:cNvSpPr txBox="1">
            <a:spLocks noChangeArrowheads="1"/>
          </p:cNvSpPr>
          <p:nvPr/>
        </p:nvSpPr>
        <p:spPr bwMode="auto">
          <a:xfrm>
            <a:off x="5080156" y="5710089"/>
            <a:ext cx="986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sz="1200"/>
              <a:t>Bauaufsicht</a:t>
            </a:r>
          </a:p>
        </p:txBody>
      </p:sp>
      <p:sp>
        <p:nvSpPr>
          <p:cNvPr id="73" name="Line 55"/>
          <p:cNvSpPr>
            <a:spLocks noChangeShapeType="1"/>
          </p:cNvSpPr>
          <p:nvPr/>
        </p:nvSpPr>
        <p:spPr bwMode="auto">
          <a:xfrm flipV="1">
            <a:off x="5088259" y="5300514"/>
            <a:ext cx="0" cy="5397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AutoShape 56"/>
          <p:cNvSpPr>
            <a:spLocks noChangeArrowheads="1"/>
          </p:cNvSpPr>
          <p:nvPr/>
        </p:nvSpPr>
        <p:spPr bwMode="auto">
          <a:xfrm>
            <a:off x="4187089" y="3422502"/>
            <a:ext cx="1800622" cy="684212"/>
          </a:xfrm>
          <a:prstGeom prst="flowChartProcess">
            <a:avLst/>
          </a:prstGeom>
          <a:gradFill rotWithShape="0">
            <a:gsLst>
              <a:gs pos="0">
                <a:srgbClr val="C0C0C0"/>
              </a:gs>
              <a:gs pos="50000">
                <a:srgbClr val="FFFFFF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 anchorCtr="1"/>
          <a:lstStyle/>
          <a:p>
            <a:pPr algn="ctr" eaLnBrk="0" hangingPunct="0"/>
            <a:r>
              <a:rPr lang="de-DE" sz="2000" dirty="0"/>
              <a:t>Digitale</a:t>
            </a:r>
          </a:p>
          <a:p>
            <a:pPr algn="ctr" eaLnBrk="0" hangingPunct="0"/>
            <a:r>
              <a:rPr lang="de-DE" sz="2000" dirty="0"/>
              <a:t>Signatur</a:t>
            </a:r>
          </a:p>
        </p:txBody>
      </p:sp>
      <p:cxnSp>
        <p:nvCxnSpPr>
          <p:cNvPr id="75" name="AutoShape 62"/>
          <p:cNvCxnSpPr>
            <a:cxnSpLocks noChangeShapeType="1"/>
            <a:stCxn id="58" idx="0"/>
            <a:endCxn id="74" idx="2"/>
          </p:cNvCxnSpPr>
          <p:nvPr/>
        </p:nvCxnSpPr>
        <p:spPr bwMode="auto">
          <a:xfrm flipH="1" flipV="1">
            <a:off x="5088259" y="4106715"/>
            <a:ext cx="3440" cy="4349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66"/>
          <p:cNvCxnSpPr>
            <a:cxnSpLocks noChangeShapeType="1"/>
            <a:stCxn id="58" idx="3"/>
            <a:endCxn id="59" idx="2"/>
          </p:cNvCxnSpPr>
          <p:nvPr/>
        </p:nvCxnSpPr>
        <p:spPr bwMode="auto">
          <a:xfrm flipV="1">
            <a:off x="6336828" y="4106715"/>
            <a:ext cx="756708" cy="7969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Zugang für Fachbehörden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190500" indent="-19050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dirty="0"/>
              <a:t>	</a:t>
            </a:r>
            <a:r>
              <a:rPr lang="de-DE" sz="1600" dirty="0"/>
              <a:t>Durch eine einfache Such-maske können auch ältere Vorgänge nach Kriterien wie</a:t>
            </a:r>
          </a:p>
          <a:p>
            <a:r>
              <a:rPr lang="de-DE" sz="1600" dirty="0"/>
              <a:t>Nachname</a:t>
            </a:r>
          </a:p>
          <a:p>
            <a:r>
              <a:rPr lang="de-DE" sz="1600" dirty="0"/>
              <a:t>	oder</a:t>
            </a:r>
          </a:p>
          <a:p>
            <a:r>
              <a:rPr lang="de-DE" sz="1600" dirty="0" err="1"/>
              <a:t>Bauort</a:t>
            </a:r>
            <a:endParaRPr lang="de-DE" sz="1600" dirty="0"/>
          </a:p>
          <a:p>
            <a:r>
              <a:rPr lang="de-DE" sz="1600" dirty="0"/>
              <a:t>	gefunden werden.</a:t>
            </a: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7" y="2090736"/>
            <a:ext cx="5133975" cy="2676525"/>
          </a:xfrm>
          <a:prstGeom prst="rect">
            <a:avLst/>
          </a:prstGeom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 flipH="1" flipV="1">
            <a:off x="2612740" y="3212975"/>
            <a:ext cx="3743610" cy="5049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 flipV="1">
            <a:off x="2900771" y="4221086"/>
            <a:ext cx="3455579" cy="179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07340" y="1592263"/>
            <a:ext cx="5683911" cy="45005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Zugang für Fachbehörden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356350" y="1592263"/>
            <a:ext cx="2971800" cy="450056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190500" indent="-19050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r>
              <a:rPr lang="de-DE" dirty="0"/>
              <a:t>	</a:t>
            </a:r>
            <a:r>
              <a:rPr lang="de-DE" sz="1600" dirty="0"/>
              <a:t>Die Ergebnisse der Abfrage werden übersichtlich in einer Tabelle angezeigt.</a:t>
            </a:r>
          </a:p>
        </p:txBody>
      </p:sp>
      <p:pic>
        <p:nvPicPr>
          <p:cNvPr id="2" name="Grafik 1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6" y="2257425"/>
            <a:ext cx="1352550" cy="2305050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02" y="2276475"/>
            <a:ext cx="3219450" cy="2286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Erstellen der Baugenehmigung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6356350" y="1905000"/>
            <a:ext cx="2971800" cy="41148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/>
          <a:lstStyle>
            <a:defPPr>
              <a:defRPr lang="de-DE"/>
            </a:defPPr>
            <a:lvl1pPr marL="190500" indent="-190500" defTabSz="762000" eaLnBrk="0" hangingPunct="0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  <a:lvl2pPr marL="1028700" indent="-457200" defTabSz="762000">
              <a:defRPr>
                <a:latin typeface="Times New Roman" pitchFamily="18" charset="0"/>
              </a:defRPr>
            </a:lvl2pPr>
            <a:lvl3pPr marL="1676400" indent="-457200" defTabSz="762000">
              <a:defRPr>
                <a:latin typeface="Times New Roman" pitchFamily="18" charset="0"/>
              </a:defRPr>
            </a:lvl3pPr>
            <a:lvl4pPr marL="2324100" indent="-457200" defTabSz="762000">
              <a:defRPr>
                <a:latin typeface="Times New Roman" pitchFamily="18" charset="0"/>
              </a:defRPr>
            </a:lvl4pPr>
            <a:lvl5pPr marL="2971800" indent="-457200" defTabSz="762000">
              <a:defRPr>
                <a:latin typeface="Times New Roman" pitchFamily="18" charset="0"/>
              </a:defRPr>
            </a:lvl5pPr>
            <a:lvl6pPr marL="34290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6pPr>
            <a:lvl7pPr marL="38862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7pPr>
            <a:lvl8pPr marL="43434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8pPr>
            <a:lvl9pPr marL="4800600" indent="-457200" defTabSz="762000"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9pPr>
          </a:lstStyle>
          <a:p>
            <a:pPr marL="0" indent="0"/>
            <a:r>
              <a:rPr lang="de-DE" sz="1600" dirty="0"/>
              <a:t>Die eingereichten Pläne  </a:t>
            </a:r>
            <a:r>
              <a:rPr lang="de-DE" sz="1600" dirty="0" smtClean="0"/>
              <a:t>werden </a:t>
            </a:r>
            <a:r>
              <a:rPr lang="de-DE" sz="1600" dirty="0"/>
              <a:t>geprüft und eventuell mit Eintragungen versehen, die </a:t>
            </a:r>
            <a:r>
              <a:rPr lang="de-DE" sz="1600" dirty="0" smtClean="0"/>
              <a:t>ergänzend </a:t>
            </a:r>
            <a:r>
              <a:rPr lang="de-DE" sz="1600" dirty="0"/>
              <a:t>zur Baugenehmigung die Auflagen visualisieren. Die Zeichnungen erhalten  </a:t>
            </a:r>
            <a:r>
              <a:rPr lang="de-DE" sz="1600" dirty="0" smtClean="0"/>
              <a:t>zusätzlich </a:t>
            </a:r>
            <a:r>
              <a:rPr lang="de-DE" sz="1600" dirty="0"/>
              <a:t>den  Genehmigungsvermerk und lassen sich so der </a:t>
            </a:r>
            <a:r>
              <a:rPr lang="de-DE" sz="1600" dirty="0" smtClean="0"/>
              <a:t>jeweiligen </a:t>
            </a:r>
            <a:r>
              <a:rPr lang="de-DE" sz="1600" dirty="0"/>
              <a:t>Baugenehmigung </a:t>
            </a:r>
            <a:r>
              <a:rPr lang="de-DE" sz="1600" dirty="0" smtClean="0"/>
              <a:t>zuordnen</a:t>
            </a:r>
            <a:r>
              <a:rPr lang="de-DE" sz="1600" dirty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1744241"/>
            <a:ext cx="6053038" cy="431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92" y="762000"/>
            <a:ext cx="9438217" cy="838200"/>
          </a:xfrm>
        </p:spPr>
        <p:txBody>
          <a:bodyPr/>
          <a:lstStyle/>
          <a:p>
            <a:pPr eaLnBrk="1" hangingPunct="1"/>
            <a:r>
              <a:rPr lang="de-DE" sz="2800" smtClean="0"/>
              <a:t>Anbindung von Web-Services an Fachverfahren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728509" y="2233614"/>
            <a:ext cx="2376752" cy="2103437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lIns="36000" rIns="36000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</a:rPr>
              <a:t>Integriertes</a:t>
            </a:r>
          </a:p>
          <a:p>
            <a:pPr algn="ctr" eaLnBrk="0" hangingPunct="0"/>
            <a:r>
              <a:rPr lang="de-DE" sz="2800" b="1" dirty="0">
                <a:solidFill>
                  <a:schemeClr val="bg1"/>
                </a:solidFill>
              </a:rPr>
              <a:t>Bauportal</a:t>
            </a:r>
          </a:p>
          <a:p>
            <a:pPr algn="ctr" eaLnBrk="0" hangingPunct="0"/>
            <a:r>
              <a:rPr lang="de-DE" sz="1800" b="1" dirty="0">
                <a:solidFill>
                  <a:schemeClr val="bg1"/>
                </a:solidFill>
              </a:rPr>
              <a:t>Internetplattform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14246" y="1484313"/>
            <a:ext cx="207750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eGovernment-</a:t>
            </a:r>
          </a:p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Service-Plattform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3322" y="1749426"/>
            <a:ext cx="18401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sz="1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136784" y="1484313"/>
            <a:ext cx="160628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Zugangs-</a:t>
            </a:r>
          </a:p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technologien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039098" y="1758951"/>
            <a:ext cx="1774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Fachverfahren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717506" y="2219325"/>
            <a:ext cx="2375033" cy="2103438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lIns="36000" rIns="36000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</a:rPr>
              <a:t>Fach-verfahren</a:t>
            </a:r>
          </a:p>
          <a:p>
            <a:pPr algn="ctr" eaLnBrk="0" hangingPunct="0"/>
            <a:r>
              <a:rPr lang="de-DE" sz="1800" b="1" dirty="0">
                <a:solidFill>
                  <a:schemeClr val="bg1"/>
                </a:solidFill>
              </a:rPr>
              <a:t>Bauaufsicht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739511" y="2219325"/>
            <a:ext cx="2376752" cy="2103438"/>
          </a:xfrm>
          <a:prstGeom prst="flowChartProcess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lIns="36000" rIns="36000"/>
          <a:lstStyle/>
          <a:p>
            <a:pPr algn="ctr" eaLnBrk="0" hangingPunct="0"/>
            <a:r>
              <a:rPr lang="de-DE" sz="2800" b="1" dirty="0">
                <a:solidFill>
                  <a:schemeClr val="bg1"/>
                </a:solidFill>
              </a:rPr>
              <a:t>Browser</a:t>
            </a:r>
          </a:p>
          <a:p>
            <a:pPr algn="ctr" eaLnBrk="0" hangingPunct="0"/>
            <a:r>
              <a:rPr lang="de-DE" sz="1800" b="1" dirty="0">
                <a:solidFill>
                  <a:schemeClr val="bg1"/>
                </a:solidFill>
              </a:rPr>
              <a:t>Firefox</a:t>
            </a:r>
          </a:p>
          <a:p>
            <a:pPr algn="ctr" eaLnBrk="0" hangingPunct="0"/>
            <a:r>
              <a:rPr lang="de-DE" sz="1800" b="1" dirty="0">
                <a:solidFill>
                  <a:schemeClr val="bg1"/>
                </a:solidFill>
              </a:rPr>
              <a:t>Internet Explorer</a:t>
            </a:r>
          </a:p>
          <a:p>
            <a:pPr algn="ctr" eaLnBrk="0" hangingPunct="0"/>
            <a:r>
              <a:rPr lang="de-DE" sz="1800" b="1" dirty="0" smtClean="0">
                <a:solidFill>
                  <a:schemeClr val="bg1"/>
                </a:solidFill>
              </a:rPr>
              <a:t>Chrome</a:t>
            </a:r>
            <a:endParaRPr lang="de-DE" sz="1800" b="1" dirty="0">
              <a:solidFill>
                <a:schemeClr val="bg1"/>
              </a:solidFill>
            </a:endParaRPr>
          </a:p>
          <a:p>
            <a:pPr algn="ctr" eaLnBrk="0" hangingPunct="0"/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157" name="Line 16"/>
          <p:cNvSpPr>
            <a:spLocks noChangeShapeType="1"/>
          </p:cNvSpPr>
          <p:nvPr/>
        </p:nvSpPr>
        <p:spPr bwMode="auto">
          <a:xfrm>
            <a:off x="5781940" y="5006975"/>
            <a:ext cx="126060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898085" y="5876926"/>
            <a:ext cx="180922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Interner Server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4225529" y="5876926"/>
            <a:ext cx="1454944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Web-Server</a:t>
            </a: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1372394" y="5876926"/>
            <a:ext cx="123997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Mandant</a:t>
            </a:r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>
            <a:off x="2691475" y="3681413"/>
            <a:ext cx="432871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5673594" y="5876926"/>
            <a:ext cx="1239969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800" b="1">
                <a:solidFill>
                  <a:schemeClr val="accent2"/>
                </a:solidFill>
              </a:rPr>
              <a:t>Firewall</a:t>
            </a:r>
          </a:p>
        </p:txBody>
      </p:sp>
      <p:pic>
        <p:nvPicPr>
          <p:cNvPr id="6182" name="Picture 38" descr="C:\Dokumente und Einstellungen\a2joswi\Lokale Einstellungen\Temporary Internet Files\Content.IE5\3QG7KZ6W\MC90043159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84" y="3681413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3" name="Picture 39" descr="C:\Dokumente und Einstellungen\a2joswi\Lokale Einstellungen\Temporary Internet Files\Content.IE5\3QG7KZ6W\MC9004247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82" y="3989274"/>
            <a:ext cx="1475801" cy="160787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C:\Dokumente und Einstellungen\a2joswi\Lokale Einstellungen\Temporary Internet Files\Content.IE5\8YTQP6AY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43" y="395648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Picture 41" descr="C:\Dokumente und Einstellungen\a2joswi\Lokale Einstellungen\Temporary Internet Files\Content.IE5\FBMOQXG7\MC90043162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11" y="4995637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Beschleunigungseffekte des </a:t>
            </a:r>
            <a:br>
              <a:rPr lang="de-DE" sz="2800" smtClean="0"/>
            </a:br>
            <a:r>
              <a:rPr lang="de-DE" sz="2800" smtClean="0"/>
              <a:t>„Integrierten Bauportals</a:t>
            </a:r>
            <a:r>
              <a:rPr lang="de-DE" smtClean="0"/>
              <a:t>“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77850" y="1772816"/>
            <a:ext cx="8832850" cy="424847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/>
        </p:spPr>
        <p:txBody>
          <a:bodyPr anchor="ctr" anchorCtr="0"/>
          <a:lstStyle>
            <a:defPPr>
              <a:defRPr lang="de-DE"/>
            </a:defPPr>
            <a:lvl1pPr algn="just">
              <a:spcBef>
                <a:spcPct val="2000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Mit der parallelen Bearbeitung der Papier- und der virtuellen Akte lassen sich folgende Vorteile und Beschleunigungseffekte erzielen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Virtuelle Stellungnahmen von Fachbehörden (nur 3 Ausfertigungen des Bauantrages erforderlich),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Kurzfristige Erarbeitung von Alternativen durch Versendung von Teilplänen,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Virtuelle Auskunft über den Stand des Verfahrens,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Erhöhte Transparenz der Prozesse durch Einsicht in das Beteiligungsverfahren,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Freie Verfügbarkeit aller Unterlagen während der Bearbeitungszeit,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Verkürzung der Versandzeiten durch Internet und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Beschleunigung des gesamten Prozesses.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Bauantrag-Auskunft „Online“ für </a:t>
            </a:r>
            <a:br>
              <a:rPr lang="de-DE" sz="2800" smtClean="0"/>
            </a:br>
            <a:r>
              <a:rPr lang="de-DE" sz="2800" smtClean="0"/>
              <a:t>Bauherren und Architekten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4419600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anchor="ctr" anchorCtr="0"/>
          <a:lstStyle/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Alle Antragsteller bekommen mit der Eingangsbestätigung die Zugangsdaten für die Online-Auskunft. Architekten ohne Signaturkarte erhalten eine Kopie der Zugangsdaten. Sie können an der "Digitalen Status Ampel (DSA)" wie bei einer normalen Ampel - von Rot nach Grün - den Bearbeitungsstand ihres Bauantrags auch außerhalb der Öffnungszeiten ablesen. Sie erhalten weiterhin Informationen über den verantwortlichen Sachbearbeiter/in, die Chronologie des Antrages, die Behördenbeteiligung und die digital vorliegenden Elemente des Bauantrages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just"/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Zusätzlich besteht die Möglichkeit über das Internet interaktiv den Baubeginn und die Rohbau- und Schlussbesichtigung anzuzeigen.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339" y="1600201"/>
            <a:ext cx="8915400" cy="4492625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anchor="ctr" anchorCtr="0"/>
          <a:lstStyle/>
          <a:p>
            <a:pPr algn="just"/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Beim 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„online“ gestellten Bauantrag 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mit digitaler Signatur gibt 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der Entwurfsverfasser die Stammdaten (Wer, Wo, Was) ein. Nach der Übernahme des Bauantrags in die Datenbank stehen die Informationen allen Beteiligten in der Online-Auskunft sofort zur Verfügung. Die Beteiligten greifen durch das „Integrierte Bauportal“ auf die Projektdaten zu. Die Verfahren werden transparenter und öffentlicher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just"/>
            <a:endParaRPr lang="de-DE" sz="1800" b="0" kern="1200" dirty="0" smtClean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Die 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Antragstellung mit digitaler Signatur ist Entwurfsverfassern vorbehalten. In der Anwendungsbeschreibung „Bauantrag mit digitaler Signatur“ ist die Verfahrensweise genau beschrieben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just"/>
            <a:endParaRPr lang="de-DE" sz="1800" b="0" kern="1200" dirty="0" smtClean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Der Schriftwechsel an den Bauherrn und den Entwurfsverfasser steht auf dem „Integrierten Bauportal“ Zur Verfügung. Durch Austausch von digitalen Plänen lassen sich zusätzlich kurzfristig Alternativen entwickeln. </a:t>
            </a:r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  <a:p>
            <a:pPr algn="just"/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smtClean="0"/>
              <a:t>Bauantrag „Online“ für Architekten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2500" y="1592796"/>
            <a:ext cx="8915400" cy="4492625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buFont typeface="+mj-lt"/>
              <a:buAutoNum type="arabicPeriod"/>
            </a:pP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Der Entwurfsverfasser entscheidet sich für einen „Online-Zugang“ zum Integrierten Bauportal.</a:t>
            </a:r>
          </a:p>
          <a:p>
            <a:pPr algn="just">
              <a:buFont typeface="+mj-lt"/>
              <a:buAutoNum type="arabicPeriod"/>
            </a:pP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Der Entwurfsverfasser stellt den Bauantrag mit digitaler Signatur über das Online-Modul und lädt die  Bauvorlagen hoch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. </a:t>
            </a:r>
          </a:p>
          <a:p>
            <a:pPr algn="just">
              <a:buFont typeface="+mj-lt"/>
              <a:buAutoNum type="arabicPeriod"/>
            </a:pP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Der Entwurfsverfasser schickt online mit den Antragsunterlagen auch die vom Antragsteller unterschriebene Vollmacht zur Teilnahme am digitalen Baugenehmigungsverfahren.</a:t>
            </a:r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  <a:p>
            <a:pPr algn="just">
              <a:buFont typeface="+mj-lt"/>
              <a:buAutoNum type="arabicPeriod"/>
            </a:pP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Die Bauaufsicht bearbeitet den Antrag und beteiligt die 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Fachbehörden 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über das Online-Modul.</a:t>
            </a:r>
          </a:p>
          <a:p>
            <a:pPr algn="just">
              <a:buFont typeface="+mj-lt"/>
              <a:buAutoNum type="arabicPeriod"/>
            </a:pP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Der Entwurfsverfasser und der Bauherr erhalten eine 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Benachrichtigung 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per E-Mail und können sich den Bescheid 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herunterladen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Das Original der Genehmigung wird per Post an den Bauherrn versandt (nicht bei digital signierten Anträgen).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Schritte zum digital </a:t>
            </a:r>
            <a:r>
              <a:rPr lang="de-DE" sz="2800" dirty="0" smtClean="0">
                <a:solidFill>
                  <a:schemeClr val="tx1"/>
                </a:solidFill>
              </a:rPr>
              <a:t>signierten</a:t>
            </a:r>
            <a:r>
              <a:rPr lang="de-DE" sz="2800" dirty="0" smtClean="0">
                <a:solidFill>
                  <a:srgbClr val="0000FF"/>
                </a:solidFill>
              </a:rPr>
              <a:t> </a:t>
            </a:r>
            <a:r>
              <a:rPr lang="de-DE" sz="2800" dirty="0" smtClean="0"/>
              <a:t>Antrag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28663"/>
            <a:ext cx="8915400" cy="838200"/>
          </a:xfrm>
        </p:spPr>
        <p:txBody>
          <a:bodyPr/>
          <a:lstStyle/>
          <a:p>
            <a:pPr eaLnBrk="1" hangingPunct="1"/>
            <a:r>
              <a:rPr lang="de-DE" sz="2800" smtClean="0"/>
              <a:t>Automatisches Bauantrags Status Informationssystem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512" y="1628800"/>
            <a:ext cx="8915400" cy="4419600"/>
          </a:xfr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Für alle Bauanträge bietet Ihnen die Abteilung Bauen und Wohnen 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ein </a:t>
            </a:r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  <a:p>
            <a:pPr marL="400050" lvl="1" indent="0">
              <a:buNone/>
            </a:pP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"Automatisches Bauantrags Status Informationssystem (ABSI)". </a:t>
            </a:r>
            <a:r>
              <a:rPr lang="de-DE" sz="1400" b="0" kern="12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sz="1400" b="0" kern="1200" dirty="0">
                <a:solidFill>
                  <a:schemeClr val="bg1"/>
                </a:solidFill>
                <a:latin typeface="Arial" charset="0"/>
              </a:rPr>
            </a:br>
            <a:endParaRPr lang="de-DE" sz="1400" b="0" kern="1200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Jede Statusänderung wird automatisch per E-Mail an die angegebene Adresse übermittelt. Mit diesem zusätzlichen Service berücksichtiget die Verwaltung das geänderte Kommunikationsverhalten der Antragsteller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marL="0" indent="0" algn="just">
              <a:buNone/>
            </a:pP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de-DE" sz="1800" b="0" kern="1200" dirty="0">
              <a:solidFill>
                <a:schemeClr val="bg1"/>
              </a:solidFill>
              <a:latin typeface="Arial" charset="0"/>
            </a:endParaRPr>
          </a:p>
          <a:p>
            <a:pPr algn="just"/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Zu Testzwecken steht allen Interessierten ein Gastzugang zur Verfügung, um das Verfahren in den Grundzügen zu testen. Das "Automatische Bauantrags Status Informationssystem (ABSI)" kommt ausschließlich bei echten </a:t>
            </a:r>
            <a:r>
              <a:rPr lang="de-DE" sz="1800" b="0" kern="1200" dirty="0" smtClean="0">
                <a:solidFill>
                  <a:schemeClr val="bg1"/>
                </a:solidFill>
                <a:latin typeface="Arial" charset="0"/>
              </a:rPr>
              <a:t>Bauanträgen </a:t>
            </a:r>
            <a:r>
              <a:rPr lang="de-DE" sz="1800" b="0" kern="1200" dirty="0">
                <a:solidFill>
                  <a:schemeClr val="bg1"/>
                </a:solidFill>
                <a:latin typeface="Arial" charset="0"/>
              </a:rPr>
              <a:t>zum Einsatz.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 Point Folien">
  <a:themeElements>
    <a:clrScheme name="Power Point Folie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Power Point Fol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stealth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 Point Foli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Foli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Foli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Foli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Foli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Foli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Foli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Folie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V:\Vorlagen\Allg. Formulare\Power Point Folien.pot</Template>
  <TotalTime>0</TotalTime>
  <Words>1278</Words>
  <Application>Microsoft Office PowerPoint</Application>
  <PresentationFormat>A4-Papier (210x297 mm)</PresentationFormat>
  <Paragraphs>222</Paragraphs>
  <Slides>32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Power Point Folien</vt:lpstr>
      <vt:lpstr>Das „Integrierte Bauportal“  in der Kreisverwaltung Soest</vt:lpstr>
      <vt:lpstr>Das „Integrierte Bauportal“ </vt:lpstr>
      <vt:lpstr>PowerPoint-Präsentation</vt:lpstr>
      <vt:lpstr>Anbindung von Web-Services an Fachverfahren</vt:lpstr>
      <vt:lpstr>Beschleunigungseffekte des  „Integrierten Bauportals“</vt:lpstr>
      <vt:lpstr>Bauantrag-Auskunft „Online“ für  Bauherren und Architekten</vt:lpstr>
      <vt:lpstr>Bauantrag „Online“ für Architekten</vt:lpstr>
      <vt:lpstr>Schritte zum digital signierten Antrag</vt:lpstr>
      <vt:lpstr>Automatisches Bauantrags Status Informationssystem</vt:lpstr>
      <vt:lpstr>Digitale Status Ampel (DSA)</vt:lpstr>
      <vt:lpstr>Status Information durch E-Mail  Automatisiertes Status Informationssystem (ABSI)</vt:lpstr>
      <vt:lpstr>Module „Integriertes Bauportal“</vt:lpstr>
      <vt:lpstr>Module „Integriertes Bauportal“</vt:lpstr>
      <vt:lpstr>PowerPoint-Präsentation</vt:lpstr>
      <vt:lpstr>www.kreis-soest.de „Bauaufsicht Online“</vt:lpstr>
      <vt:lpstr>www.kreis-soest.de „Bauaufsicht Online“</vt:lpstr>
      <vt:lpstr>Bauantragsauskunft-Online</vt:lpstr>
      <vt:lpstr>Bauantragsauskunft-Online</vt:lpstr>
      <vt:lpstr>Bauantragsauskunft-Online</vt:lpstr>
      <vt:lpstr>Bauantragsauskunft-Online</vt:lpstr>
      <vt:lpstr>Bauantragsauskunft-Online</vt:lpstr>
      <vt:lpstr>Bauantragsauskunft-Online</vt:lpstr>
      <vt:lpstr>Bauantragsauskunft-Online</vt:lpstr>
      <vt:lpstr>Bauantragsauskunft-Online</vt:lpstr>
      <vt:lpstr>Zugang für Fachbehörden</vt:lpstr>
      <vt:lpstr>Zugang für Fachbehörden</vt:lpstr>
      <vt:lpstr>Zugang für Fachbehörden</vt:lpstr>
      <vt:lpstr>Zugang für Fachbehörden</vt:lpstr>
      <vt:lpstr>Zugang für Fachbehörden</vt:lpstr>
      <vt:lpstr>Zugang für Fachbehörden</vt:lpstr>
      <vt:lpstr>Zugang für Fachbehörden</vt:lpstr>
      <vt:lpstr>Erstellen der Baugenehmigung</vt:lpstr>
    </vt:vector>
  </TitlesOfParts>
  <Company>Kreis Soest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Joswig</dc:creator>
  <cp:lastModifiedBy>Kirchhoff Melanie</cp:lastModifiedBy>
  <cp:revision>139</cp:revision>
  <cp:lastPrinted>2013-10-01T08:23:28Z</cp:lastPrinted>
  <dcterms:created xsi:type="dcterms:W3CDTF">2003-08-15T08:46:56Z</dcterms:created>
  <dcterms:modified xsi:type="dcterms:W3CDTF">2018-05-29T07:00:29Z</dcterms:modified>
</cp:coreProperties>
</file>